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3" r:id="rId5"/>
    <p:sldId id="262" r:id="rId6"/>
    <p:sldId id="268" r:id="rId7"/>
    <p:sldId id="261" r:id="rId8"/>
    <p:sldId id="259" r:id="rId9"/>
    <p:sldId id="260" r:id="rId10"/>
    <p:sldId id="264" r:id="rId11"/>
    <p:sldId id="265" r:id="rId12"/>
    <p:sldId id="266" r:id="rId13"/>
    <p:sldId id="267" r:id="rId14"/>
    <p:sldId id="269" r:id="rId15"/>
    <p:sldId id="270" r:id="rId16"/>
    <p:sldId id="271" r:id="rId17"/>
    <p:sldId id="272"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4214"/>
    <a:srgbClr val="0117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73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7A9C6A2-434A-46E9-9DF9-295E0ED64F04}" type="datetimeFigureOut">
              <a:rPr lang="en-US" smtClean="0"/>
              <a:pPr/>
              <a:t>9/4/2019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0447A03-DE24-4D09-8297-51942D84094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dirty="0"/>
              <a:t>China had a significant impact on the development of early Japan because the two countries were located so closely to each other. The Chinese, however, were stronger and richer than Japan and dominated the Far East (including Korea and Vietnam) both culturally and militarily for centuries. </a:t>
            </a:r>
          </a:p>
          <a:p>
            <a:pPr eaLnBrk="1" hangingPunct="1"/>
            <a:r>
              <a:rPr lang="en-US" dirty="0"/>
              <a:t>The Japanese incorporated many Chinese ideas and innovations, including Chinese writing script, Chinese literature, and governmental organization and bureaucracy. The most significant Chinese import may have been Buddhism, which was introduced into Japan in the sixth century. Buddhism eventually became highly influential in the political development of Japan.</a:t>
            </a:r>
          </a:p>
          <a:p>
            <a:pPr eaLnBrk="1" hangingPunct="1"/>
            <a:r>
              <a:rPr lang="en-US" dirty="0"/>
              <a:t>Even though Japan adopted Chinese Confucian and Buddhist traditions, the Japanese did not abandon their native religion, Shinto, which emphasizes veneration and worship of nature. Shinto centers on the belief that all elements of nature (from waterfalls to boulders) contain some elements of the divine, called </a:t>
            </a:r>
            <a:r>
              <a:rPr lang="en-US" i="1" dirty="0"/>
              <a:t>kami</a:t>
            </a:r>
            <a:r>
              <a:rPr lang="en-US" dirty="0"/>
              <a:t>. Unlike other religions, Shinto has no strictly delineated moral code; instead, it simply stresses purity.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447A03-DE24-4D09-8297-51942D84094A}" type="slidenum">
              <a:rPr lang="en-US" smtClean="0"/>
              <a:pPr/>
              <a:t>13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447A03-DE24-4D09-8297-51942D84094A}"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FB889C2D-A7C7-4945-B38F-1D8585F311CB}" type="datetimeFigureOut">
              <a:rPr lang="en-US" smtClean="0"/>
              <a:pPr/>
              <a:t>9/4/2019</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F7A0DEC9-8A81-463D-8432-8F29E724AD1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B889C2D-A7C7-4945-B38F-1D8585F311CB}" type="datetimeFigureOut">
              <a:rPr lang="en-US" smtClean="0"/>
              <a:pPr/>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A0DEC9-8A81-463D-8432-8F29E724AD1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B889C2D-A7C7-4945-B38F-1D8585F311CB}" type="datetimeFigureOut">
              <a:rPr lang="en-US" smtClean="0"/>
              <a:pPr/>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A0DEC9-8A81-463D-8432-8F29E724AD1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914400"/>
          </a:xfrm>
        </p:spPr>
        <p:txBody>
          <a:bodyPr/>
          <a:lstStyle/>
          <a:p>
            <a:r>
              <a:rPr lang="en-US"/>
              <a:t>Click to edit Master title style</a:t>
            </a:r>
          </a:p>
        </p:txBody>
      </p:sp>
      <p:sp>
        <p:nvSpPr>
          <p:cNvPr id="3" name="Content Placeholder 2"/>
          <p:cNvSpPr>
            <a:spLocks noGrp="1"/>
          </p:cNvSpPr>
          <p:nvPr>
            <p:ph sz="half" idx="1"/>
          </p:nvPr>
        </p:nvSpPr>
        <p:spPr>
          <a:xfrm>
            <a:off x="685800" y="1600200"/>
            <a:ext cx="38100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38100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B889C2D-A7C7-4945-B38F-1D8585F311CB}" type="datetimeFigureOut">
              <a:rPr lang="en-US" smtClean="0"/>
              <a:pPr/>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A0DEC9-8A81-463D-8432-8F29E724AD1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B889C2D-A7C7-4945-B38F-1D8585F311CB}" type="datetimeFigureOut">
              <a:rPr lang="en-US" smtClean="0"/>
              <a:pPr/>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A0DEC9-8A81-463D-8432-8F29E724AD1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B889C2D-A7C7-4945-B38F-1D8585F311CB}" type="datetimeFigureOut">
              <a:rPr lang="en-US" smtClean="0"/>
              <a:pPr/>
              <a:t>9/4/2019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A0DEC9-8A81-463D-8432-8F29E724AD1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B889C2D-A7C7-4945-B38F-1D8585F311CB}" type="datetimeFigureOut">
              <a:rPr lang="en-US" smtClean="0"/>
              <a:pPr/>
              <a:t>9/4/2019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7A0DEC9-8A81-463D-8432-8F29E724AD1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FB889C2D-A7C7-4945-B38F-1D8585F311CB}" type="datetimeFigureOut">
              <a:rPr lang="en-US" smtClean="0"/>
              <a:pPr/>
              <a:t>9/4/2019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A0DEC9-8A81-463D-8432-8F29E724AD1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889C2D-A7C7-4945-B38F-1D8585F311CB}" type="datetimeFigureOut">
              <a:rPr lang="en-US" smtClean="0"/>
              <a:pPr/>
              <a:t>9/4/2019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7A0DEC9-8A81-463D-8432-8F29E724AD1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B889C2D-A7C7-4945-B38F-1D8585F311CB}" type="datetimeFigureOut">
              <a:rPr lang="en-US" smtClean="0"/>
              <a:pPr/>
              <a:t>9/4/2019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A0DEC9-8A81-463D-8432-8F29E724AD1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B889C2D-A7C7-4945-B38F-1D8585F311CB}" type="datetimeFigureOut">
              <a:rPr lang="en-US" smtClean="0"/>
              <a:pPr/>
              <a:t>9/4/2019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F7A0DEC9-8A81-463D-8432-8F29E724AD18}"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B889C2D-A7C7-4945-B38F-1D8585F311CB}" type="datetimeFigureOut">
              <a:rPr lang="en-US" smtClean="0"/>
              <a:pPr/>
              <a:t>9/4/2019</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7A0DEC9-8A81-463D-8432-8F29E724AD18}"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n.loadtr.com/Animated_Rain_and_cloud-425110.htm" TargetMode="External"/><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 Id="rId4" Type="http://schemas.openxmlformats.org/officeDocument/2006/relationships/image" Target="../media/image42.gif"/></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 Id="rId5" Type="http://schemas.openxmlformats.org/officeDocument/2006/relationships/image" Target="../media/image50.jpeg"/><Relationship Id="rId4" Type="http://schemas.openxmlformats.org/officeDocument/2006/relationships/image" Target="../media/image49.jpeg"/></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1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27.jpeg"/><Relationship Id="rId4" Type="http://schemas.openxmlformats.org/officeDocument/2006/relationships/image" Target="../media/image57.jpeg"/></Relationships>
</file>

<file path=ppt/slides/_rels/slide16.xml.rels><?xml version="1.0" encoding="UTF-8" standalone="yes"?>
<Relationships xmlns="http://schemas.openxmlformats.org/package/2006/relationships"><Relationship Id="rId3" Type="http://schemas.openxmlformats.org/officeDocument/2006/relationships/image" Target="../media/image59.gif"/><Relationship Id="rId7" Type="http://schemas.openxmlformats.org/officeDocument/2006/relationships/image" Target="../media/image6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1.xml"/><Relationship Id="rId6" Type="http://schemas.openxmlformats.org/officeDocument/2006/relationships/image" Target="../media/image10.gif"/><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13.gif"/></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gif"/></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0"/>
            <a:ext cx="5029200" cy="1384995"/>
          </a:xfrm>
          <a:prstGeom prst="rect">
            <a:avLst/>
          </a:prstGeom>
          <a:solidFill>
            <a:schemeClr val="accent2">
              <a:lumMod val="75000"/>
            </a:schemeClr>
          </a:solidFill>
        </p:spPr>
        <p:txBody>
          <a:bodyPr wrap="square" rtlCol="0">
            <a:spAutoFit/>
          </a:bodyPr>
          <a:lstStyle/>
          <a:p>
            <a:r>
              <a:rPr lang="en-US" sz="2800" b="1" dirty="0"/>
              <a:t>The Emergence of Japan and the Feudal Age: </a:t>
            </a:r>
          </a:p>
          <a:p>
            <a:r>
              <a:rPr lang="en-US" sz="2800" b="1" dirty="0"/>
              <a:t>Section  4</a:t>
            </a:r>
          </a:p>
        </p:txBody>
      </p:sp>
      <p:sp>
        <p:nvSpPr>
          <p:cNvPr id="6" name="TextBox 5"/>
          <p:cNvSpPr txBox="1"/>
          <p:nvPr/>
        </p:nvSpPr>
        <p:spPr>
          <a:xfrm>
            <a:off x="304800" y="1524000"/>
            <a:ext cx="4876800" cy="523220"/>
          </a:xfrm>
          <a:prstGeom prst="rect">
            <a:avLst/>
          </a:prstGeom>
          <a:solidFill>
            <a:schemeClr val="accent4">
              <a:lumMod val="50000"/>
            </a:schemeClr>
          </a:solidFill>
          <a:ln w="38100">
            <a:solidFill>
              <a:schemeClr val="accent5">
                <a:lumMod val="40000"/>
                <a:lumOff val="60000"/>
              </a:schemeClr>
            </a:solidFill>
          </a:ln>
        </p:spPr>
        <p:txBody>
          <a:bodyPr wrap="square" rtlCol="0">
            <a:spAutoFit/>
          </a:bodyPr>
          <a:lstStyle/>
          <a:p>
            <a:r>
              <a:rPr lang="en-US" sz="2800" b="1" dirty="0"/>
              <a:t>Geography Sets Japan Apart</a:t>
            </a:r>
          </a:p>
        </p:txBody>
      </p:sp>
      <p:sp>
        <p:nvSpPr>
          <p:cNvPr id="7" name="TextBox 6"/>
          <p:cNvSpPr txBox="1"/>
          <p:nvPr/>
        </p:nvSpPr>
        <p:spPr>
          <a:xfrm>
            <a:off x="5791200" y="0"/>
            <a:ext cx="3352800" cy="4708981"/>
          </a:xfrm>
          <a:prstGeom prst="rect">
            <a:avLst/>
          </a:prstGeom>
          <a:solidFill>
            <a:schemeClr val="tx1"/>
          </a:solidFill>
          <a:ln w="76200">
            <a:solidFill>
              <a:schemeClr val="accent3">
                <a:lumMod val="40000"/>
                <a:lumOff val="60000"/>
              </a:schemeClr>
            </a:solidFill>
            <a:prstDash val="lgDashDot"/>
          </a:ln>
        </p:spPr>
        <p:txBody>
          <a:bodyPr wrap="square" rtlCol="0">
            <a:spAutoFit/>
          </a:bodyPr>
          <a:lstStyle/>
          <a:p>
            <a:pPr>
              <a:buFont typeface="Arial" pitchFamily="34" charset="0"/>
              <a:buChar char="•"/>
            </a:pPr>
            <a:r>
              <a:rPr lang="en-US" sz="2400" dirty="0">
                <a:solidFill>
                  <a:schemeClr val="accent2">
                    <a:lumMod val="50000"/>
                  </a:schemeClr>
                </a:solidFill>
              </a:rPr>
              <a:t>Japan is on an archipelago – a chain of islands</a:t>
            </a:r>
          </a:p>
          <a:p>
            <a:endParaRPr lang="en-US" sz="2400" dirty="0">
              <a:solidFill>
                <a:schemeClr val="accent2">
                  <a:lumMod val="50000"/>
                </a:schemeClr>
              </a:solidFill>
            </a:endParaRPr>
          </a:p>
          <a:p>
            <a:pPr>
              <a:buFont typeface="Arial" pitchFamily="34" charset="0"/>
              <a:buChar char="•"/>
            </a:pPr>
            <a:r>
              <a:rPr lang="en-US" sz="2400" dirty="0">
                <a:solidFill>
                  <a:schemeClr val="accent2">
                    <a:lumMod val="50000"/>
                  </a:schemeClr>
                </a:solidFill>
              </a:rPr>
              <a:t>100 miles off Asian mainland, E. of Korea</a:t>
            </a:r>
          </a:p>
          <a:p>
            <a:endParaRPr lang="en-US" sz="2400" dirty="0">
              <a:solidFill>
                <a:schemeClr val="accent2">
                  <a:lumMod val="50000"/>
                </a:schemeClr>
              </a:solidFill>
            </a:endParaRPr>
          </a:p>
          <a:p>
            <a:pPr>
              <a:buFont typeface="Arial" pitchFamily="34" charset="0"/>
              <a:buChar char="•"/>
            </a:pPr>
            <a:r>
              <a:rPr lang="en-US" sz="2400" dirty="0">
                <a:solidFill>
                  <a:schemeClr val="accent2">
                    <a:lumMod val="50000"/>
                  </a:schemeClr>
                </a:solidFill>
              </a:rPr>
              <a:t>Four-fifths of land too mountainous to farm</a:t>
            </a:r>
          </a:p>
          <a:p>
            <a:endParaRPr lang="en-US" sz="2400" dirty="0">
              <a:solidFill>
                <a:schemeClr val="accent2">
                  <a:lumMod val="50000"/>
                </a:schemeClr>
              </a:solidFill>
            </a:endParaRPr>
          </a:p>
          <a:p>
            <a:pPr>
              <a:buFont typeface="Arial" pitchFamily="34" charset="0"/>
              <a:buChar char="•"/>
            </a:pPr>
            <a:r>
              <a:rPr lang="en-US" sz="2000" dirty="0">
                <a:solidFill>
                  <a:schemeClr val="accent2">
                    <a:lumMod val="50000"/>
                  </a:schemeClr>
                </a:solidFill>
              </a:rPr>
              <a:t>Mild climate and rainfall help people farm and settle</a:t>
            </a:r>
          </a:p>
          <a:p>
            <a:pPr>
              <a:buFont typeface="Arial" pitchFamily="34" charset="0"/>
              <a:buChar char="•"/>
            </a:pPr>
            <a:r>
              <a:rPr lang="en-US" sz="2000" dirty="0">
                <a:solidFill>
                  <a:schemeClr val="accent2">
                    <a:lumMod val="50000"/>
                  </a:schemeClr>
                </a:solidFill>
              </a:rPr>
              <a:t>     in river valleys</a:t>
            </a:r>
          </a:p>
        </p:txBody>
      </p:sp>
      <p:pic>
        <p:nvPicPr>
          <p:cNvPr id="24578" name="Picture 2" descr="http://www.lmp.ucla.edu/images/japanese.gif"/>
          <p:cNvPicPr>
            <a:picLocks noChangeAspect="1" noChangeArrowheads="1"/>
          </p:cNvPicPr>
          <p:nvPr/>
        </p:nvPicPr>
        <p:blipFill>
          <a:blip r:embed="rId2" cstate="print"/>
          <a:srcRect/>
          <a:stretch>
            <a:fillRect/>
          </a:stretch>
        </p:blipFill>
        <p:spPr bwMode="auto">
          <a:xfrm>
            <a:off x="228600" y="2286000"/>
            <a:ext cx="4978401" cy="4267200"/>
          </a:xfrm>
          <a:prstGeom prst="rect">
            <a:avLst/>
          </a:prstGeom>
          <a:noFill/>
        </p:spPr>
      </p:pic>
      <p:pic>
        <p:nvPicPr>
          <p:cNvPr id="24580" name="Picture 4" descr="Animated Rain and cloud Images">
            <a:hlinkClick r:id="rId3" tooltip="Animated Rain and cloud Images"/>
          </p:cNvPr>
          <p:cNvPicPr>
            <a:picLocks noChangeAspect="1" noChangeArrowheads="1" noCrop="1"/>
          </p:cNvPicPr>
          <p:nvPr/>
        </p:nvPicPr>
        <p:blipFill>
          <a:blip r:embed="rId4" cstate="print"/>
          <a:srcRect/>
          <a:stretch>
            <a:fillRect/>
          </a:stretch>
        </p:blipFill>
        <p:spPr bwMode="auto">
          <a:xfrm>
            <a:off x="6629400" y="5029200"/>
            <a:ext cx="990600" cy="1584962"/>
          </a:xfrm>
          <a:prstGeom prst="rect">
            <a:avLst/>
          </a:prstGeom>
          <a:noFill/>
        </p:spPr>
      </p:pic>
      <p:pic>
        <p:nvPicPr>
          <p:cNvPr id="24582" name="Picture 6" descr="http://www.arthursclipart.org/nature/nature/river.gif"/>
          <p:cNvPicPr>
            <a:picLocks noChangeAspect="1" noChangeArrowheads="1"/>
          </p:cNvPicPr>
          <p:nvPr/>
        </p:nvPicPr>
        <p:blipFill>
          <a:blip r:embed="rId5" cstate="print"/>
          <a:srcRect/>
          <a:stretch>
            <a:fillRect/>
          </a:stretch>
        </p:blipFill>
        <p:spPr bwMode="auto">
          <a:xfrm>
            <a:off x="3810000" y="4876800"/>
            <a:ext cx="2354858" cy="16764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2133600" cy="830997"/>
          </a:xfrm>
          <a:prstGeom prst="rect">
            <a:avLst/>
          </a:prstGeom>
          <a:noFill/>
          <a:ln>
            <a:solidFill>
              <a:srgbClr val="FFFF00"/>
            </a:solidFill>
          </a:ln>
        </p:spPr>
        <p:txBody>
          <a:bodyPr wrap="square" rtlCol="0">
            <a:spAutoFit/>
          </a:bodyPr>
          <a:lstStyle/>
          <a:p>
            <a:r>
              <a:rPr lang="en-US" sz="2400" b="1" dirty="0">
                <a:solidFill>
                  <a:srgbClr val="FFFF00"/>
                </a:solidFill>
              </a:rPr>
              <a:t>Noblewomen Lose Ground</a:t>
            </a:r>
          </a:p>
        </p:txBody>
      </p:sp>
      <p:sp>
        <p:nvSpPr>
          <p:cNvPr id="3" name="TextBox 2"/>
          <p:cNvSpPr txBox="1"/>
          <p:nvPr/>
        </p:nvSpPr>
        <p:spPr>
          <a:xfrm>
            <a:off x="457200" y="1225689"/>
            <a:ext cx="2667000" cy="5632311"/>
          </a:xfrm>
          <a:prstGeom prst="rect">
            <a:avLst/>
          </a:prstGeom>
          <a:noFill/>
        </p:spPr>
        <p:txBody>
          <a:bodyPr wrap="square" rtlCol="0">
            <a:spAutoFit/>
          </a:bodyPr>
          <a:lstStyle/>
          <a:p>
            <a:pPr>
              <a:buFont typeface="Arial" pitchFamily="34" charset="0"/>
              <a:buChar char="•"/>
            </a:pPr>
            <a:r>
              <a:rPr lang="en-US" sz="2400" dirty="0"/>
              <a:t>At first women could be trained in military</a:t>
            </a:r>
          </a:p>
          <a:p>
            <a:endParaRPr lang="en-US" sz="2400" dirty="0"/>
          </a:p>
          <a:p>
            <a:pPr>
              <a:buFont typeface="Arial" pitchFamily="34" charset="0"/>
              <a:buChar char="•"/>
            </a:pPr>
            <a:r>
              <a:rPr lang="en-US" sz="2400" dirty="0"/>
              <a:t>Samurai progressed – women lost power</a:t>
            </a:r>
          </a:p>
          <a:p>
            <a:pPr lvl="1">
              <a:buFont typeface="Arial" pitchFamily="34" charset="0"/>
              <a:buChar char="•"/>
            </a:pPr>
            <a:r>
              <a:rPr lang="en-US" sz="2400" dirty="0"/>
              <a:t>Could not inherit</a:t>
            </a:r>
          </a:p>
          <a:p>
            <a:pPr lvl="1">
              <a:buFont typeface="Arial" pitchFamily="34" charset="0"/>
              <a:buChar char="•"/>
            </a:pPr>
            <a:r>
              <a:rPr lang="en-US" sz="2400" dirty="0"/>
              <a:t>Women not on pedestal</a:t>
            </a:r>
          </a:p>
          <a:p>
            <a:pPr lvl="1">
              <a:buFont typeface="Arial" pitchFamily="34" charset="0"/>
              <a:buChar char="•"/>
            </a:pPr>
            <a:r>
              <a:rPr lang="en-US" sz="2400" dirty="0"/>
              <a:t>Must endure hardships</a:t>
            </a:r>
          </a:p>
          <a:p>
            <a:pPr lvl="1">
              <a:buFont typeface="Arial" pitchFamily="34" charset="0"/>
              <a:buChar char="•"/>
            </a:pPr>
            <a:endParaRPr lang="en-US" sz="2400" dirty="0"/>
          </a:p>
          <a:p>
            <a:pPr>
              <a:buFont typeface="Arial" pitchFamily="34" charset="0"/>
              <a:buChar char="•"/>
            </a:pPr>
            <a:endParaRPr lang="en-US" sz="2400" dirty="0"/>
          </a:p>
        </p:txBody>
      </p:sp>
      <p:pic>
        <p:nvPicPr>
          <p:cNvPr id="4098" name="Picture 2" descr="http://2.bp.blogspot.com/-IizX6yClK60/TpM18O19RrI/AAAAAAAAPj4/E5sOTYcqZ1M/s1600/Japan-women-warriors.jpg"/>
          <p:cNvPicPr>
            <a:picLocks noChangeAspect="1" noChangeArrowheads="1"/>
          </p:cNvPicPr>
          <p:nvPr/>
        </p:nvPicPr>
        <p:blipFill>
          <a:blip r:embed="rId2" cstate="print"/>
          <a:srcRect/>
          <a:stretch>
            <a:fillRect/>
          </a:stretch>
        </p:blipFill>
        <p:spPr bwMode="auto">
          <a:xfrm>
            <a:off x="3276600" y="304800"/>
            <a:ext cx="5266944" cy="3657600"/>
          </a:xfrm>
          <a:prstGeom prst="rect">
            <a:avLst/>
          </a:prstGeom>
          <a:noFill/>
        </p:spPr>
      </p:pic>
      <p:pic>
        <p:nvPicPr>
          <p:cNvPr id="4100" name="Picture 4" descr="http://www.printsofjapan.com/Image2/Yoshitoshi_woman_warrior.jpg"/>
          <p:cNvPicPr>
            <a:picLocks noChangeAspect="1" noChangeArrowheads="1"/>
          </p:cNvPicPr>
          <p:nvPr/>
        </p:nvPicPr>
        <p:blipFill>
          <a:blip r:embed="rId3" cstate="print"/>
          <a:srcRect/>
          <a:stretch>
            <a:fillRect/>
          </a:stretch>
        </p:blipFill>
        <p:spPr bwMode="auto">
          <a:xfrm>
            <a:off x="3581400" y="3352800"/>
            <a:ext cx="2082343" cy="3057525"/>
          </a:xfrm>
          <a:prstGeom prst="rect">
            <a:avLst/>
          </a:prstGeom>
          <a:noFill/>
        </p:spPr>
      </p:pic>
      <p:pic>
        <p:nvPicPr>
          <p:cNvPr id="4102" name="Picture 6" descr="http://image.blingee.com/images16/content/output/000/000/000/571/451219623_1500442.gif"/>
          <p:cNvPicPr>
            <a:picLocks noChangeAspect="1" noChangeArrowheads="1" noCrop="1"/>
          </p:cNvPicPr>
          <p:nvPr/>
        </p:nvPicPr>
        <p:blipFill>
          <a:blip r:embed="rId4" cstate="print"/>
          <a:srcRect/>
          <a:stretch>
            <a:fillRect/>
          </a:stretch>
        </p:blipFill>
        <p:spPr bwMode="auto">
          <a:xfrm>
            <a:off x="6553200" y="3597778"/>
            <a:ext cx="2371725" cy="295542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28600"/>
            <a:ext cx="5257800" cy="461665"/>
          </a:xfrm>
          <a:prstGeom prst="rect">
            <a:avLst/>
          </a:prstGeom>
          <a:noFill/>
          <a:ln>
            <a:solidFill>
              <a:srgbClr val="FFFF00"/>
            </a:solidFill>
          </a:ln>
        </p:spPr>
        <p:txBody>
          <a:bodyPr wrap="square" rtlCol="0">
            <a:spAutoFit/>
          </a:bodyPr>
          <a:lstStyle/>
          <a:p>
            <a:r>
              <a:rPr lang="en-US" sz="2400" b="1" dirty="0">
                <a:solidFill>
                  <a:srgbClr val="FFFF00"/>
                </a:solidFill>
              </a:rPr>
              <a:t>Peasants, Artisans, &amp; Merchants</a:t>
            </a:r>
          </a:p>
        </p:txBody>
      </p:sp>
      <p:sp>
        <p:nvSpPr>
          <p:cNvPr id="3" name="TextBox 2"/>
          <p:cNvSpPr txBox="1"/>
          <p:nvPr/>
        </p:nvSpPr>
        <p:spPr>
          <a:xfrm>
            <a:off x="4800600" y="914400"/>
            <a:ext cx="3962400" cy="5632311"/>
          </a:xfrm>
          <a:prstGeom prst="rect">
            <a:avLst/>
          </a:prstGeom>
          <a:solidFill>
            <a:schemeClr val="accent3">
              <a:lumMod val="50000"/>
            </a:schemeClr>
          </a:solidFill>
        </p:spPr>
        <p:txBody>
          <a:bodyPr wrap="square" rtlCol="0">
            <a:spAutoFit/>
          </a:bodyPr>
          <a:lstStyle/>
          <a:p>
            <a:pPr>
              <a:buFont typeface="Arial" pitchFamily="34" charset="0"/>
              <a:buChar char="•"/>
            </a:pPr>
            <a:r>
              <a:rPr lang="en-US" sz="2400" dirty="0"/>
              <a:t>Peasants made up 75% of population</a:t>
            </a:r>
          </a:p>
          <a:p>
            <a:endParaRPr lang="en-US" sz="2400" dirty="0"/>
          </a:p>
          <a:p>
            <a:pPr>
              <a:buFont typeface="Arial" pitchFamily="34" charset="0"/>
              <a:buChar char="•"/>
            </a:pPr>
            <a:r>
              <a:rPr lang="en-US" sz="2400" dirty="0"/>
              <a:t>Cultivated rice &amp; other crops</a:t>
            </a:r>
          </a:p>
          <a:p>
            <a:endParaRPr lang="en-US" sz="2400" dirty="0"/>
          </a:p>
          <a:p>
            <a:pPr>
              <a:buFont typeface="Arial" pitchFamily="34" charset="0"/>
              <a:buChar char="•"/>
            </a:pPr>
            <a:r>
              <a:rPr lang="en-US" sz="2400" dirty="0"/>
              <a:t>Some were foot soldiers – could work way up to Samurai</a:t>
            </a:r>
          </a:p>
          <a:p>
            <a:endParaRPr lang="en-US" sz="2400" dirty="0"/>
          </a:p>
          <a:p>
            <a:pPr>
              <a:buFont typeface="Arial" pitchFamily="34" charset="0"/>
              <a:buChar char="•"/>
            </a:pPr>
            <a:r>
              <a:rPr lang="en-US" sz="2400" dirty="0"/>
              <a:t>Artisans made armor, swords &amp; other goods</a:t>
            </a:r>
          </a:p>
          <a:p>
            <a:endParaRPr lang="en-US" sz="2400" dirty="0"/>
          </a:p>
          <a:p>
            <a:pPr>
              <a:buFont typeface="Arial" pitchFamily="34" charset="0"/>
              <a:buChar char="•"/>
            </a:pPr>
            <a:r>
              <a:rPr lang="en-US" sz="2400" dirty="0"/>
              <a:t>Merchants lower rank – eventually improved status</a:t>
            </a:r>
          </a:p>
        </p:txBody>
      </p:sp>
      <p:pic>
        <p:nvPicPr>
          <p:cNvPr id="3076" name="Picture 4" descr="http://i.istockimg.com/file_thumbview_approve/7573582/2/stock-photo-7573582-chinese-peasants-gathering-rice.jpg"/>
          <p:cNvPicPr>
            <a:picLocks noChangeAspect="1" noChangeArrowheads="1"/>
          </p:cNvPicPr>
          <p:nvPr/>
        </p:nvPicPr>
        <p:blipFill>
          <a:blip r:embed="rId2" cstate="print"/>
          <a:srcRect/>
          <a:stretch>
            <a:fillRect/>
          </a:stretch>
        </p:blipFill>
        <p:spPr bwMode="auto">
          <a:xfrm>
            <a:off x="228600" y="838200"/>
            <a:ext cx="3581400" cy="1941496"/>
          </a:xfrm>
          <a:prstGeom prst="rect">
            <a:avLst/>
          </a:prstGeom>
          <a:noFill/>
        </p:spPr>
      </p:pic>
      <p:pic>
        <p:nvPicPr>
          <p:cNvPr id="3078" name="Picture 6" descr="http://questgarden.com/110/45/4/101005075416/images/A_merchant_making_up_the_account_DMC_LRG.jpg"/>
          <p:cNvPicPr>
            <a:picLocks noChangeAspect="1" noChangeArrowheads="1"/>
          </p:cNvPicPr>
          <p:nvPr/>
        </p:nvPicPr>
        <p:blipFill>
          <a:blip r:embed="rId3" cstate="print"/>
          <a:srcRect/>
          <a:stretch>
            <a:fillRect/>
          </a:stretch>
        </p:blipFill>
        <p:spPr bwMode="auto">
          <a:xfrm>
            <a:off x="1371600" y="4495800"/>
            <a:ext cx="2971800" cy="2055496"/>
          </a:xfrm>
          <a:prstGeom prst="rect">
            <a:avLst/>
          </a:prstGeom>
          <a:noFill/>
        </p:spPr>
      </p:pic>
      <p:pic>
        <p:nvPicPr>
          <p:cNvPr id="8" name="Picture 2" descr="http://www.plasticsoldierreview.com/Boxes/RED72010Thumb.jpg"/>
          <p:cNvPicPr>
            <a:picLocks noChangeAspect="1" noChangeArrowheads="1"/>
          </p:cNvPicPr>
          <p:nvPr/>
        </p:nvPicPr>
        <p:blipFill>
          <a:blip r:embed="rId4" cstate="print"/>
          <a:srcRect/>
          <a:stretch>
            <a:fillRect/>
          </a:stretch>
        </p:blipFill>
        <p:spPr bwMode="auto">
          <a:xfrm>
            <a:off x="1981200" y="2365248"/>
            <a:ext cx="2572871" cy="1749552"/>
          </a:xfrm>
          <a:prstGeom prst="rect">
            <a:avLst/>
          </a:prstGeom>
          <a:noFill/>
        </p:spPr>
      </p:pic>
      <p:pic>
        <p:nvPicPr>
          <p:cNvPr id="3080" name="Picture 8" descr="http://t1.gstatic.com/images?q=tbn:ANd9GcRCXRwHmuCbtK9tWJsXu6s2ogc35tT2C9Yb8Rw5i1iEGH-tvnuR_1gzoF1J"/>
          <p:cNvPicPr>
            <a:picLocks noChangeAspect="1" noChangeArrowheads="1"/>
          </p:cNvPicPr>
          <p:nvPr/>
        </p:nvPicPr>
        <p:blipFill>
          <a:blip r:embed="rId5" cstate="print"/>
          <a:srcRect/>
          <a:stretch>
            <a:fillRect/>
          </a:stretch>
        </p:blipFill>
        <p:spPr bwMode="auto">
          <a:xfrm>
            <a:off x="381000" y="3733800"/>
            <a:ext cx="1524000" cy="122041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4648200" cy="523220"/>
          </a:xfrm>
          <a:prstGeom prst="rect">
            <a:avLst/>
          </a:prstGeom>
          <a:noFill/>
          <a:ln>
            <a:solidFill>
              <a:srgbClr val="FFFF00"/>
            </a:solidFill>
          </a:ln>
        </p:spPr>
        <p:txBody>
          <a:bodyPr wrap="square" rtlCol="0">
            <a:spAutoFit/>
          </a:bodyPr>
          <a:lstStyle/>
          <a:p>
            <a:r>
              <a:rPr lang="en-US" sz="2800" b="1" dirty="0">
                <a:solidFill>
                  <a:srgbClr val="FFFF00"/>
                </a:solidFill>
              </a:rPr>
              <a:t>Japan Hold Off Mongols</a:t>
            </a:r>
          </a:p>
        </p:txBody>
      </p:sp>
      <p:sp>
        <p:nvSpPr>
          <p:cNvPr id="3" name="TextBox 2"/>
          <p:cNvSpPr txBox="1"/>
          <p:nvPr/>
        </p:nvSpPr>
        <p:spPr>
          <a:xfrm>
            <a:off x="381000" y="1295400"/>
            <a:ext cx="4267200" cy="5078313"/>
          </a:xfrm>
          <a:prstGeom prst="rect">
            <a:avLst/>
          </a:prstGeom>
          <a:solidFill>
            <a:schemeClr val="accent4">
              <a:lumMod val="50000"/>
            </a:schemeClr>
          </a:solidFill>
        </p:spPr>
        <p:txBody>
          <a:bodyPr wrap="square" rtlCol="0">
            <a:spAutoFit/>
          </a:bodyPr>
          <a:lstStyle/>
          <a:p>
            <a:pPr>
              <a:buFont typeface="Arial" pitchFamily="34" charset="0"/>
              <a:buChar char="•"/>
            </a:pPr>
            <a:r>
              <a:rPr lang="en-US" dirty="0"/>
              <a:t>Mongols launched invasion in 1274 A.D.</a:t>
            </a:r>
          </a:p>
          <a:p>
            <a:endParaRPr lang="en-US" dirty="0"/>
          </a:p>
          <a:p>
            <a:pPr>
              <a:buFont typeface="Arial" pitchFamily="34" charset="0"/>
              <a:buChar char="•"/>
            </a:pPr>
            <a:r>
              <a:rPr lang="en-US" dirty="0"/>
              <a:t>Japanese refused to accept</a:t>
            </a:r>
          </a:p>
          <a:p>
            <a:endParaRPr lang="en-US" dirty="0"/>
          </a:p>
          <a:p>
            <a:pPr>
              <a:buFont typeface="Arial" pitchFamily="34" charset="0"/>
              <a:buChar char="•"/>
            </a:pPr>
            <a:r>
              <a:rPr lang="en-US" dirty="0"/>
              <a:t>30,000 Mongols invaded</a:t>
            </a:r>
          </a:p>
          <a:p>
            <a:endParaRPr lang="en-US" dirty="0"/>
          </a:p>
          <a:p>
            <a:pPr>
              <a:buFont typeface="Arial" pitchFamily="34" charset="0"/>
              <a:buChar char="•"/>
            </a:pPr>
            <a:r>
              <a:rPr lang="en-US" dirty="0"/>
              <a:t>Then,</a:t>
            </a:r>
            <a:r>
              <a:rPr lang="en-US" b="1" u="sng" dirty="0">
                <a:solidFill>
                  <a:srgbClr val="FFFF00"/>
                </a:solidFill>
              </a:rPr>
              <a:t> typhoon </a:t>
            </a:r>
            <a:r>
              <a:rPr lang="en-US" dirty="0">
                <a:solidFill>
                  <a:srgbClr val="FFFF00"/>
                </a:solidFill>
              </a:rPr>
              <a:t>(like a hurricane) </a:t>
            </a:r>
            <a:r>
              <a:rPr lang="en-US" dirty="0"/>
              <a:t>wrecked all Mongol ships</a:t>
            </a:r>
          </a:p>
          <a:p>
            <a:endParaRPr lang="en-US" dirty="0"/>
          </a:p>
          <a:p>
            <a:pPr>
              <a:buFont typeface="Arial" pitchFamily="34" charset="0"/>
              <a:buChar char="•"/>
            </a:pPr>
            <a:r>
              <a:rPr lang="en-US" dirty="0"/>
              <a:t>1281 New Mongol fleet launched</a:t>
            </a:r>
          </a:p>
          <a:p>
            <a:endParaRPr lang="en-US" dirty="0"/>
          </a:p>
          <a:p>
            <a:pPr>
              <a:buFont typeface="Arial" pitchFamily="34" charset="0"/>
              <a:buChar char="•"/>
            </a:pPr>
            <a:r>
              <a:rPr lang="en-US" dirty="0"/>
              <a:t>Again, typhoon drove them back</a:t>
            </a:r>
          </a:p>
          <a:p>
            <a:endParaRPr lang="en-US" dirty="0"/>
          </a:p>
          <a:p>
            <a:pPr>
              <a:buFont typeface="Arial" pitchFamily="34" charset="0"/>
              <a:buChar char="•"/>
            </a:pPr>
            <a:r>
              <a:rPr lang="en-US" dirty="0"/>
              <a:t>Japanese gave credit for salvation to the </a:t>
            </a:r>
            <a:r>
              <a:rPr lang="en-US" b="1" u="sng" dirty="0">
                <a:solidFill>
                  <a:srgbClr val="FFFF00"/>
                </a:solidFill>
              </a:rPr>
              <a:t>Kamikaze</a:t>
            </a:r>
            <a:r>
              <a:rPr lang="en-US" dirty="0"/>
              <a:t> = divine winds</a:t>
            </a:r>
          </a:p>
          <a:p>
            <a:endParaRPr lang="en-US" dirty="0"/>
          </a:p>
          <a:p>
            <a:pPr>
              <a:buFont typeface="Arial" pitchFamily="34" charset="0"/>
              <a:buChar char="•"/>
            </a:pPr>
            <a:r>
              <a:rPr lang="en-US" dirty="0"/>
              <a:t>Believed they were special &amp; protected by  gods</a:t>
            </a:r>
          </a:p>
        </p:txBody>
      </p:sp>
      <p:pic>
        <p:nvPicPr>
          <p:cNvPr id="2050" name="Picture 2" descr="http://static.seekingalpha.com/uploads/2011/3/21/563659-130073968410374-Brian-Rezny_origin.jpg"/>
          <p:cNvPicPr>
            <a:picLocks noChangeAspect="1" noChangeArrowheads="1"/>
          </p:cNvPicPr>
          <p:nvPr/>
        </p:nvPicPr>
        <p:blipFill>
          <a:blip r:embed="rId2" cstate="print"/>
          <a:srcRect/>
          <a:stretch>
            <a:fillRect/>
          </a:stretch>
        </p:blipFill>
        <p:spPr bwMode="auto">
          <a:xfrm>
            <a:off x="4419600" y="1905000"/>
            <a:ext cx="4524375" cy="2056534"/>
          </a:xfrm>
          <a:prstGeom prst="rect">
            <a:avLst/>
          </a:prstGeom>
          <a:noFill/>
        </p:spPr>
      </p:pic>
      <p:pic>
        <p:nvPicPr>
          <p:cNvPr id="2052" name="Picture 4" descr="http://i.dailymail.co.uk/i/pix/2011/10/26/article-2053656-0E8A93AC00000578-852_634x362.jpg"/>
          <p:cNvPicPr>
            <a:picLocks noChangeAspect="1" noChangeArrowheads="1"/>
          </p:cNvPicPr>
          <p:nvPr/>
        </p:nvPicPr>
        <p:blipFill>
          <a:blip r:embed="rId3" cstate="print"/>
          <a:srcRect/>
          <a:stretch>
            <a:fillRect/>
          </a:stretch>
        </p:blipFill>
        <p:spPr bwMode="auto">
          <a:xfrm>
            <a:off x="4800600" y="4191000"/>
            <a:ext cx="4137111" cy="2362200"/>
          </a:xfrm>
          <a:prstGeom prst="rect">
            <a:avLst/>
          </a:prstGeom>
          <a:noFill/>
        </p:spPr>
      </p:pic>
      <p:pic>
        <p:nvPicPr>
          <p:cNvPr id="2054" name="Picture 6" descr="http://images.fineartamerica.com/images-medium/divine-wind-rodrick-strelau.jpg"/>
          <p:cNvPicPr>
            <a:picLocks noChangeAspect="1" noChangeArrowheads="1"/>
          </p:cNvPicPr>
          <p:nvPr/>
        </p:nvPicPr>
        <p:blipFill>
          <a:blip r:embed="rId4" cstate="print"/>
          <a:srcRect/>
          <a:stretch>
            <a:fillRect/>
          </a:stretch>
        </p:blipFill>
        <p:spPr bwMode="auto">
          <a:xfrm>
            <a:off x="7010400" y="228600"/>
            <a:ext cx="1529040" cy="2057400"/>
          </a:xfrm>
          <a:prstGeom prst="rect">
            <a:avLst/>
          </a:prstGeom>
          <a:noFill/>
        </p:spPr>
      </p:pic>
      <p:pic>
        <p:nvPicPr>
          <p:cNvPr id="2056" name="Picture 8" descr="http://t3.gstatic.com/images?q=tbn:ANd9GcRYDFda06hh6tAm5TAmDp5-MzpYDuk0CqWE01Et0odi7Nl_6MD0DbYLc7oh"/>
          <p:cNvPicPr>
            <a:picLocks noChangeAspect="1" noChangeArrowheads="1"/>
          </p:cNvPicPr>
          <p:nvPr/>
        </p:nvPicPr>
        <p:blipFill>
          <a:blip r:embed="rId5" cstate="print"/>
          <a:srcRect/>
          <a:stretch>
            <a:fillRect/>
          </a:stretch>
        </p:blipFill>
        <p:spPr bwMode="auto">
          <a:xfrm>
            <a:off x="5257800" y="228600"/>
            <a:ext cx="1524000" cy="1524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3657600" cy="461665"/>
          </a:xfrm>
          <a:prstGeom prst="rect">
            <a:avLst/>
          </a:prstGeom>
          <a:noFill/>
          <a:ln>
            <a:solidFill>
              <a:srgbClr val="FFFF00"/>
            </a:solidFill>
          </a:ln>
        </p:spPr>
        <p:txBody>
          <a:bodyPr wrap="square" rtlCol="0">
            <a:spAutoFit/>
          </a:bodyPr>
          <a:lstStyle/>
          <a:p>
            <a:r>
              <a:rPr lang="en-US" sz="2400" b="1" dirty="0">
                <a:solidFill>
                  <a:srgbClr val="FFFF00"/>
                </a:solidFill>
              </a:rPr>
              <a:t>Tokugawas Unite Japan</a:t>
            </a:r>
          </a:p>
        </p:txBody>
      </p:sp>
      <p:sp>
        <p:nvSpPr>
          <p:cNvPr id="3" name="TextBox 2"/>
          <p:cNvSpPr txBox="1"/>
          <p:nvPr/>
        </p:nvSpPr>
        <p:spPr>
          <a:xfrm>
            <a:off x="4038600" y="228600"/>
            <a:ext cx="4953000" cy="5970865"/>
          </a:xfrm>
          <a:prstGeom prst="rect">
            <a:avLst/>
          </a:prstGeom>
          <a:solidFill>
            <a:schemeClr val="accent4">
              <a:lumMod val="50000"/>
            </a:schemeClr>
          </a:solidFill>
        </p:spPr>
        <p:txBody>
          <a:bodyPr wrap="square" rtlCol="0">
            <a:spAutoFit/>
          </a:bodyPr>
          <a:lstStyle/>
          <a:p>
            <a:pPr>
              <a:buFont typeface="Arial" pitchFamily="34" charset="0"/>
              <a:buChar char="•"/>
            </a:pPr>
            <a:endParaRPr lang="en-US" sz="2200" dirty="0"/>
          </a:p>
          <a:p>
            <a:pPr>
              <a:buFont typeface="Arial" pitchFamily="34" charset="0"/>
              <a:buChar char="•"/>
            </a:pPr>
            <a:r>
              <a:rPr lang="en-US" sz="2400" dirty="0"/>
              <a:t>1590 Tokugawas controlled most of Japan</a:t>
            </a:r>
          </a:p>
          <a:p>
            <a:endParaRPr lang="en-US" sz="2400" dirty="0"/>
          </a:p>
          <a:p>
            <a:pPr>
              <a:buFont typeface="Arial" pitchFamily="34" charset="0"/>
              <a:buChar char="•"/>
            </a:pPr>
            <a:r>
              <a:rPr lang="en-US" sz="2400" dirty="0"/>
              <a:t>Tokugawa Shogunate lasted until 1868</a:t>
            </a:r>
          </a:p>
          <a:p>
            <a:endParaRPr lang="en-US" sz="2400" dirty="0"/>
          </a:p>
          <a:p>
            <a:pPr>
              <a:buFont typeface="Arial" pitchFamily="34" charset="0"/>
              <a:buChar char="•"/>
            </a:pPr>
            <a:r>
              <a:rPr lang="en-US" sz="2400" dirty="0"/>
              <a:t>Formed central government</a:t>
            </a:r>
          </a:p>
          <a:p>
            <a:endParaRPr lang="en-US" sz="2400" dirty="0"/>
          </a:p>
          <a:p>
            <a:pPr>
              <a:buFont typeface="Arial" pitchFamily="34" charset="0"/>
              <a:buChar char="•"/>
            </a:pPr>
            <a:r>
              <a:rPr lang="en-US" sz="2400" dirty="0"/>
              <a:t>Unified, orderly society</a:t>
            </a:r>
          </a:p>
          <a:p>
            <a:endParaRPr lang="en-US" sz="2400" dirty="0"/>
          </a:p>
          <a:p>
            <a:pPr>
              <a:buFont typeface="Arial" pitchFamily="34" charset="0"/>
              <a:buChar char="•"/>
            </a:pPr>
            <a:r>
              <a:rPr lang="en-US" sz="2400" dirty="0"/>
              <a:t>Military   &amp; government officials – only Samurai allowed</a:t>
            </a:r>
          </a:p>
          <a:p>
            <a:endParaRPr lang="en-US" sz="2400" dirty="0"/>
          </a:p>
          <a:p>
            <a:pPr>
              <a:buFont typeface="Arial" pitchFamily="34" charset="0"/>
              <a:buChar char="•"/>
            </a:pPr>
            <a:r>
              <a:rPr lang="en-US" sz="2400" dirty="0"/>
              <a:t>Lower classes forbidden to wear silk</a:t>
            </a:r>
          </a:p>
        </p:txBody>
      </p:sp>
      <p:pic>
        <p:nvPicPr>
          <p:cNvPr id="1026" name="Picture 2" descr="http://farm1.staticflickr.com/11/13541776_96772bd964_z.jpg"/>
          <p:cNvPicPr>
            <a:picLocks noChangeAspect="1" noChangeArrowheads="1"/>
          </p:cNvPicPr>
          <p:nvPr/>
        </p:nvPicPr>
        <p:blipFill>
          <a:blip r:embed="rId3" cstate="print"/>
          <a:srcRect/>
          <a:stretch>
            <a:fillRect/>
          </a:stretch>
        </p:blipFill>
        <p:spPr bwMode="auto">
          <a:xfrm>
            <a:off x="228600" y="990600"/>
            <a:ext cx="3556000" cy="2667000"/>
          </a:xfrm>
          <a:prstGeom prst="rect">
            <a:avLst/>
          </a:prstGeom>
          <a:noFill/>
        </p:spPr>
      </p:pic>
      <p:pic>
        <p:nvPicPr>
          <p:cNvPr id="1028" name="Picture 4" descr="http://kevo.dasaku.net/wp-content/uploads/2010/03/Toyotomi_Hideyoshi_on_his_horse.jpg"/>
          <p:cNvPicPr>
            <a:picLocks noChangeAspect="1" noChangeArrowheads="1"/>
          </p:cNvPicPr>
          <p:nvPr/>
        </p:nvPicPr>
        <p:blipFill>
          <a:blip r:embed="rId4" cstate="print"/>
          <a:srcRect/>
          <a:stretch>
            <a:fillRect/>
          </a:stretch>
        </p:blipFill>
        <p:spPr bwMode="auto">
          <a:xfrm>
            <a:off x="609600" y="3886200"/>
            <a:ext cx="2781300" cy="27813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10200" y="5181600"/>
            <a:ext cx="3200400" cy="523220"/>
          </a:xfrm>
          <a:prstGeom prst="rect">
            <a:avLst/>
          </a:prstGeom>
          <a:noFill/>
          <a:ln>
            <a:solidFill>
              <a:srgbClr val="FFFF00"/>
            </a:solidFill>
          </a:ln>
        </p:spPr>
        <p:txBody>
          <a:bodyPr wrap="square" rtlCol="0">
            <a:spAutoFit/>
          </a:bodyPr>
          <a:lstStyle/>
          <a:p>
            <a:r>
              <a:rPr lang="en-US" sz="2800" b="1" dirty="0">
                <a:solidFill>
                  <a:srgbClr val="FFFF00"/>
                </a:solidFill>
              </a:rPr>
              <a:t>Economy Booms</a:t>
            </a:r>
          </a:p>
        </p:txBody>
      </p:sp>
      <p:sp>
        <p:nvSpPr>
          <p:cNvPr id="5" name="TextBox 4"/>
          <p:cNvSpPr txBox="1"/>
          <p:nvPr/>
        </p:nvSpPr>
        <p:spPr>
          <a:xfrm>
            <a:off x="685800" y="3010793"/>
            <a:ext cx="8153400" cy="3847207"/>
          </a:xfrm>
          <a:prstGeom prst="rect">
            <a:avLst/>
          </a:prstGeom>
          <a:noFill/>
        </p:spPr>
        <p:txBody>
          <a:bodyPr wrap="square" rtlCol="0">
            <a:spAutoFit/>
          </a:bodyPr>
          <a:lstStyle/>
          <a:p>
            <a:pPr>
              <a:buFont typeface="Arial" pitchFamily="34" charset="0"/>
              <a:buChar char="•"/>
            </a:pPr>
            <a:r>
              <a:rPr lang="en-US" sz="2400" dirty="0"/>
              <a:t>Agriculture improved: new seeds, tools &amp; fertilizers</a:t>
            </a:r>
          </a:p>
          <a:p>
            <a:endParaRPr lang="en-US" sz="2400" dirty="0"/>
          </a:p>
          <a:p>
            <a:pPr>
              <a:buFont typeface="Arial" pitchFamily="34" charset="0"/>
              <a:buChar char="•"/>
            </a:pPr>
            <a:r>
              <a:rPr lang="en-US" sz="2400" dirty="0"/>
              <a:t>Food surplus = population growth</a:t>
            </a:r>
          </a:p>
          <a:p>
            <a:endParaRPr lang="en-US" sz="2400" dirty="0"/>
          </a:p>
          <a:p>
            <a:pPr>
              <a:buFont typeface="Arial" pitchFamily="34" charset="0"/>
              <a:buChar char="•"/>
            </a:pPr>
            <a:r>
              <a:rPr lang="en-US" sz="2400" dirty="0"/>
              <a:t>Towns w/merchants  &amp; artisans sprang up</a:t>
            </a:r>
          </a:p>
          <a:p>
            <a:endParaRPr lang="en-US" sz="2400" dirty="0"/>
          </a:p>
          <a:p>
            <a:pPr>
              <a:buFont typeface="Arial" pitchFamily="34" charset="0"/>
              <a:buChar char="•"/>
            </a:pPr>
            <a:r>
              <a:rPr lang="en-US" sz="2400" dirty="0"/>
              <a:t>New roads = trade flourished</a:t>
            </a:r>
          </a:p>
          <a:p>
            <a:endParaRPr lang="en-US" sz="2400" dirty="0"/>
          </a:p>
          <a:p>
            <a:pPr>
              <a:buFont typeface="Arial" pitchFamily="34" charset="0"/>
              <a:buChar char="•"/>
            </a:pPr>
            <a:r>
              <a:rPr lang="en-US" sz="2400" dirty="0"/>
              <a:t>Wealthy merchant class emerged</a:t>
            </a:r>
          </a:p>
          <a:p>
            <a:pPr>
              <a:buFont typeface="Arial" pitchFamily="34" charset="0"/>
              <a:buChar char="•"/>
            </a:pPr>
            <a:endParaRPr lang="en-US" sz="2800" dirty="0"/>
          </a:p>
        </p:txBody>
      </p:sp>
      <p:pic>
        <p:nvPicPr>
          <p:cNvPr id="32770" name="Picture 2" descr="http://farm4.static.flickr.com/3042/2366559157_048e5937e2.jpg"/>
          <p:cNvPicPr>
            <a:picLocks noChangeAspect="1" noChangeArrowheads="1"/>
          </p:cNvPicPr>
          <p:nvPr/>
        </p:nvPicPr>
        <p:blipFill>
          <a:blip r:embed="rId2" cstate="print"/>
          <a:srcRect/>
          <a:stretch>
            <a:fillRect/>
          </a:stretch>
        </p:blipFill>
        <p:spPr bwMode="auto">
          <a:xfrm>
            <a:off x="609599" y="304800"/>
            <a:ext cx="3973619" cy="2590800"/>
          </a:xfrm>
          <a:prstGeom prst="rect">
            <a:avLst/>
          </a:prstGeom>
          <a:noFill/>
        </p:spPr>
      </p:pic>
      <p:pic>
        <p:nvPicPr>
          <p:cNvPr id="32774" name="Picture 6" descr="http://www.navyandmarine.org/ondeck/perrypictures/image15.jpg"/>
          <p:cNvPicPr>
            <a:picLocks noChangeAspect="1" noChangeArrowheads="1"/>
          </p:cNvPicPr>
          <p:nvPr/>
        </p:nvPicPr>
        <p:blipFill>
          <a:blip r:embed="rId3" cstate="print"/>
          <a:srcRect/>
          <a:stretch>
            <a:fillRect/>
          </a:stretch>
        </p:blipFill>
        <p:spPr bwMode="auto">
          <a:xfrm>
            <a:off x="4953001" y="228600"/>
            <a:ext cx="3886200" cy="274208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4648200" cy="461665"/>
          </a:xfrm>
          <a:prstGeom prst="rect">
            <a:avLst/>
          </a:prstGeom>
          <a:noFill/>
          <a:ln>
            <a:solidFill>
              <a:srgbClr val="FFFF00"/>
            </a:solidFill>
          </a:ln>
        </p:spPr>
        <p:txBody>
          <a:bodyPr wrap="square" rtlCol="0">
            <a:spAutoFit/>
          </a:bodyPr>
          <a:lstStyle/>
          <a:p>
            <a:r>
              <a:rPr lang="en-US" sz="2400" b="1" dirty="0">
                <a:solidFill>
                  <a:srgbClr val="FFFF00"/>
                </a:solidFill>
              </a:rPr>
              <a:t>Zen Buddhism Shapes Culture</a:t>
            </a:r>
          </a:p>
        </p:txBody>
      </p:sp>
      <p:sp>
        <p:nvSpPr>
          <p:cNvPr id="3" name="TextBox 2"/>
          <p:cNvSpPr txBox="1"/>
          <p:nvPr/>
        </p:nvSpPr>
        <p:spPr>
          <a:xfrm>
            <a:off x="98434" y="960120"/>
            <a:ext cx="3701291" cy="3108543"/>
          </a:xfrm>
          <a:prstGeom prst="rect">
            <a:avLst/>
          </a:prstGeom>
          <a:noFill/>
        </p:spPr>
        <p:txBody>
          <a:bodyPr wrap="square" rtlCol="0">
            <a:spAutoFit/>
          </a:bodyPr>
          <a:lstStyle/>
          <a:p>
            <a:pPr>
              <a:buFont typeface="Arial" pitchFamily="34" charset="0"/>
              <a:buChar char="•"/>
            </a:pPr>
            <a:r>
              <a:rPr lang="en-US" sz="2400" dirty="0"/>
              <a:t>Buddhist sect from China = </a:t>
            </a:r>
            <a:r>
              <a:rPr lang="en-US" sz="2800" b="1" u="sng" dirty="0">
                <a:solidFill>
                  <a:srgbClr val="FFFF00"/>
                </a:solidFill>
              </a:rPr>
              <a:t>Zen</a:t>
            </a:r>
            <a:r>
              <a:rPr lang="en-US" sz="2400" dirty="0"/>
              <a:t> = self-reliance, meditation, devotion to duty</a:t>
            </a:r>
          </a:p>
          <a:p>
            <a:pPr lvl="1">
              <a:buFont typeface="Arial" pitchFamily="34" charset="0"/>
              <a:buChar char="•"/>
            </a:pPr>
            <a:r>
              <a:rPr lang="en-US" sz="2400" dirty="0">
                <a:solidFill>
                  <a:srgbClr val="FFFF00"/>
                </a:solidFill>
              </a:rPr>
              <a:t>Monks were </a:t>
            </a:r>
          </a:p>
          <a:p>
            <a:pPr lvl="1"/>
            <a:r>
              <a:rPr lang="en-US" sz="2400" dirty="0">
                <a:solidFill>
                  <a:srgbClr val="FFFF00"/>
                </a:solidFill>
              </a:rPr>
              <a:t>scholars </a:t>
            </a:r>
          </a:p>
          <a:p>
            <a:pPr lvl="1"/>
            <a:r>
              <a:rPr lang="en-US" sz="2400" dirty="0"/>
              <a:t>Stressed compassion </a:t>
            </a:r>
          </a:p>
          <a:p>
            <a:pPr lvl="1">
              <a:buFont typeface="Arial" pitchFamily="34" charset="0"/>
              <a:buChar char="•"/>
            </a:pPr>
            <a:r>
              <a:rPr lang="en-US" sz="2400" dirty="0">
                <a:solidFill>
                  <a:srgbClr val="FFFF00"/>
                </a:solidFill>
              </a:rPr>
              <a:t>Monks had rigid rules</a:t>
            </a:r>
          </a:p>
        </p:txBody>
      </p:sp>
      <p:sp>
        <p:nvSpPr>
          <p:cNvPr id="4" name="TextBox 3"/>
          <p:cNvSpPr txBox="1"/>
          <p:nvPr/>
        </p:nvSpPr>
        <p:spPr>
          <a:xfrm>
            <a:off x="6477000" y="228600"/>
            <a:ext cx="2362200" cy="3785652"/>
          </a:xfrm>
          <a:prstGeom prst="rect">
            <a:avLst/>
          </a:prstGeom>
          <a:solidFill>
            <a:schemeClr val="accent3">
              <a:lumMod val="20000"/>
              <a:lumOff val="80000"/>
            </a:schemeClr>
          </a:solidFill>
          <a:ln w="57150">
            <a:solidFill>
              <a:srgbClr val="FFFF00"/>
            </a:solidFill>
            <a:prstDash val="dash"/>
          </a:ln>
        </p:spPr>
        <p:txBody>
          <a:bodyPr wrap="square" rtlCol="0">
            <a:spAutoFit/>
          </a:bodyPr>
          <a:lstStyle/>
          <a:p>
            <a:pPr>
              <a:buFont typeface="Arial" pitchFamily="34" charset="0"/>
              <a:buChar char="•"/>
            </a:pPr>
            <a:r>
              <a:rPr lang="en-US" sz="2400" dirty="0">
                <a:solidFill>
                  <a:schemeClr val="accent4">
                    <a:lumMod val="50000"/>
                  </a:schemeClr>
                </a:solidFill>
              </a:rPr>
              <a:t>Seek enlightenment through meditation</a:t>
            </a:r>
          </a:p>
          <a:p>
            <a:pPr>
              <a:buFont typeface="Arial" pitchFamily="34" charset="0"/>
              <a:buChar char="•"/>
            </a:pPr>
            <a:r>
              <a:rPr lang="en-US" sz="2400" dirty="0">
                <a:solidFill>
                  <a:srgbClr val="7030A0"/>
                </a:solidFill>
              </a:rPr>
              <a:t>Elaborate tea ceremony</a:t>
            </a:r>
          </a:p>
          <a:p>
            <a:pPr>
              <a:buFont typeface="Arial" pitchFamily="34" charset="0"/>
              <a:buChar char="•"/>
            </a:pPr>
            <a:r>
              <a:rPr lang="en-US" sz="2400" dirty="0">
                <a:solidFill>
                  <a:schemeClr val="accent4">
                    <a:lumMod val="50000"/>
                  </a:schemeClr>
                </a:solidFill>
              </a:rPr>
              <a:t>Beautiful landscape paintings &amp; gardens</a:t>
            </a:r>
          </a:p>
        </p:txBody>
      </p:sp>
      <p:pic>
        <p:nvPicPr>
          <p:cNvPr id="3074" name="Picture 2" descr="http://www.intellasia.net/en/wp-content/uploads/2011/06/vietnam.zen.buddist091020afp340.jpg"/>
          <p:cNvPicPr>
            <a:picLocks noChangeAspect="1" noChangeArrowheads="1"/>
          </p:cNvPicPr>
          <p:nvPr/>
        </p:nvPicPr>
        <p:blipFill>
          <a:blip r:embed="rId2" cstate="print"/>
          <a:srcRect/>
          <a:stretch>
            <a:fillRect/>
          </a:stretch>
        </p:blipFill>
        <p:spPr bwMode="auto">
          <a:xfrm>
            <a:off x="310224" y="4221479"/>
            <a:ext cx="2432976" cy="2547469"/>
          </a:xfrm>
          <a:prstGeom prst="rect">
            <a:avLst/>
          </a:prstGeom>
          <a:noFill/>
        </p:spPr>
      </p:pic>
      <p:pic>
        <p:nvPicPr>
          <p:cNvPr id="3076" name="Picture 4" descr="http://pre.cloudfront.goodinc.com/posts/post_full_1273783904zen.jpg"/>
          <p:cNvPicPr>
            <a:picLocks noChangeAspect="1" noChangeArrowheads="1"/>
          </p:cNvPicPr>
          <p:nvPr/>
        </p:nvPicPr>
        <p:blipFill>
          <a:blip r:embed="rId3" cstate="print"/>
          <a:srcRect/>
          <a:stretch>
            <a:fillRect/>
          </a:stretch>
        </p:blipFill>
        <p:spPr bwMode="auto">
          <a:xfrm>
            <a:off x="3857718" y="2851548"/>
            <a:ext cx="2460936" cy="1639205"/>
          </a:xfrm>
          <a:prstGeom prst="rect">
            <a:avLst/>
          </a:prstGeom>
          <a:noFill/>
        </p:spPr>
      </p:pic>
      <p:pic>
        <p:nvPicPr>
          <p:cNvPr id="3078" name="Picture 6" descr="http://4.bp.blogspot.com/-4K4zqT9wmqI/TmytQyd6v9I/AAAAAAAABP0/shJA9i8qBWg/s1600/11.jpg"/>
          <p:cNvPicPr>
            <a:picLocks noChangeAspect="1" noChangeArrowheads="1"/>
          </p:cNvPicPr>
          <p:nvPr/>
        </p:nvPicPr>
        <p:blipFill>
          <a:blip r:embed="rId4" cstate="print"/>
          <a:srcRect/>
          <a:stretch>
            <a:fillRect/>
          </a:stretch>
        </p:blipFill>
        <p:spPr bwMode="auto">
          <a:xfrm>
            <a:off x="6295794" y="4221479"/>
            <a:ext cx="2641600" cy="1981200"/>
          </a:xfrm>
          <a:prstGeom prst="rect">
            <a:avLst/>
          </a:prstGeom>
          <a:noFill/>
        </p:spPr>
      </p:pic>
      <p:pic>
        <p:nvPicPr>
          <p:cNvPr id="3080" name="Picture 8" descr="http://cafelegi.files.wordpress.com/2012/01/japanese_tea21.jpg"/>
          <p:cNvPicPr>
            <a:picLocks noChangeAspect="1" noChangeArrowheads="1"/>
          </p:cNvPicPr>
          <p:nvPr/>
        </p:nvPicPr>
        <p:blipFill>
          <a:blip r:embed="rId5" cstate="print"/>
          <a:srcRect/>
          <a:stretch>
            <a:fillRect/>
          </a:stretch>
        </p:blipFill>
        <p:spPr bwMode="auto">
          <a:xfrm>
            <a:off x="3962401" y="1043225"/>
            <a:ext cx="2197906" cy="1609966"/>
          </a:xfrm>
          <a:prstGeom prst="rect">
            <a:avLst/>
          </a:prstGeom>
          <a:noFill/>
        </p:spPr>
      </p:pic>
      <p:sp>
        <p:nvSpPr>
          <p:cNvPr id="5" name="TextBox 4">
            <a:extLst>
              <a:ext uri="{FF2B5EF4-FFF2-40B4-BE49-F238E27FC236}">
                <a16:creationId xmlns:a16="http://schemas.microsoft.com/office/drawing/2014/main" id="{8C0E2364-40D4-4463-86DC-A3EAA9891294}"/>
              </a:ext>
            </a:extLst>
          </p:cNvPr>
          <p:cNvSpPr txBox="1"/>
          <p:nvPr/>
        </p:nvSpPr>
        <p:spPr>
          <a:xfrm>
            <a:off x="2941319" y="4689110"/>
            <a:ext cx="3048001" cy="1938992"/>
          </a:xfrm>
          <a:prstGeom prst="rect">
            <a:avLst/>
          </a:prstGeom>
          <a:solidFill>
            <a:schemeClr val="accent4">
              <a:lumMod val="50000"/>
            </a:schemeClr>
          </a:solidFill>
          <a:ln w="38100">
            <a:solidFill>
              <a:srgbClr val="FFFF00"/>
            </a:solidFill>
          </a:ln>
        </p:spPr>
        <p:txBody>
          <a:bodyPr wrap="square" rtlCol="0">
            <a:spAutoFit/>
          </a:bodyPr>
          <a:lstStyle/>
          <a:p>
            <a:r>
              <a:rPr lang="en-US" sz="2000" i="1" dirty="0"/>
              <a:t>Try and go to </a:t>
            </a:r>
            <a:r>
              <a:rPr lang="en-US" sz="2000" b="1" i="1" dirty="0" err="1">
                <a:solidFill>
                  <a:srgbClr val="FFFF00"/>
                </a:solidFill>
              </a:rPr>
              <a:t>Morakami</a:t>
            </a:r>
            <a:r>
              <a:rPr lang="en-US" sz="2000" b="1" i="1" dirty="0">
                <a:solidFill>
                  <a:srgbClr val="FFFF00"/>
                </a:solidFill>
              </a:rPr>
              <a:t>  Gardens </a:t>
            </a:r>
            <a:r>
              <a:rPr lang="en-US" sz="2000" i="1" dirty="0"/>
              <a:t>in Boca Raton – Beautiful and peaceful – Definitely worth the trip – around 40 minutes away, right off of I-95.</a:t>
            </a:r>
          </a:p>
        </p:txBody>
      </p:sp>
      <p:pic>
        <p:nvPicPr>
          <p:cNvPr id="2052" name="Picture 4" descr="Related image">
            <a:extLst>
              <a:ext uri="{FF2B5EF4-FFF2-40B4-BE49-F238E27FC236}">
                <a16:creationId xmlns:a16="http://schemas.microsoft.com/office/drawing/2014/main" id="{160DBD7B-9462-48F9-9F34-E084E473649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60307" y="5897851"/>
            <a:ext cx="1638300" cy="682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304800"/>
            <a:ext cx="4724400" cy="523220"/>
          </a:xfrm>
          <a:prstGeom prst="rect">
            <a:avLst/>
          </a:prstGeom>
          <a:noFill/>
          <a:ln>
            <a:solidFill>
              <a:srgbClr val="FFFF00"/>
            </a:solidFill>
          </a:ln>
        </p:spPr>
        <p:txBody>
          <a:bodyPr wrap="square" rtlCol="0">
            <a:spAutoFit/>
          </a:bodyPr>
          <a:lstStyle/>
          <a:p>
            <a:r>
              <a:rPr lang="en-US" sz="2800" b="1" dirty="0">
                <a:solidFill>
                  <a:srgbClr val="FFFF00"/>
                </a:solidFill>
              </a:rPr>
              <a:t>Artistic Traditions Change</a:t>
            </a:r>
          </a:p>
        </p:txBody>
      </p:sp>
      <p:sp>
        <p:nvSpPr>
          <p:cNvPr id="3" name="TextBox 2"/>
          <p:cNvSpPr txBox="1"/>
          <p:nvPr/>
        </p:nvSpPr>
        <p:spPr>
          <a:xfrm>
            <a:off x="189138" y="257322"/>
            <a:ext cx="3733800" cy="1938992"/>
          </a:xfrm>
          <a:prstGeom prst="rect">
            <a:avLst/>
          </a:prstGeom>
          <a:solidFill>
            <a:schemeClr val="accent4">
              <a:lumMod val="50000"/>
            </a:schemeClr>
          </a:solidFill>
          <a:ln w="57150">
            <a:solidFill>
              <a:srgbClr val="EC4214"/>
            </a:solidFill>
          </a:ln>
        </p:spPr>
        <p:txBody>
          <a:bodyPr wrap="square" rtlCol="0">
            <a:spAutoFit/>
          </a:bodyPr>
          <a:lstStyle/>
          <a:p>
            <a:pPr>
              <a:buFont typeface="Arial" pitchFamily="34" charset="0"/>
              <a:buChar char="•"/>
            </a:pPr>
            <a:r>
              <a:rPr lang="en-US" sz="2400" b="1" u="sng" dirty="0">
                <a:solidFill>
                  <a:srgbClr val="FFFF00"/>
                </a:solidFill>
              </a:rPr>
              <a:t>Noh Plays </a:t>
            </a:r>
            <a:r>
              <a:rPr lang="en-US" sz="2400" b="1" dirty="0"/>
              <a:t>develop in 1300s</a:t>
            </a:r>
          </a:p>
          <a:p>
            <a:pPr>
              <a:buFont typeface="Arial" pitchFamily="34" charset="0"/>
              <a:buChar char="•"/>
            </a:pPr>
            <a:r>
              <a:rPr lang="en-US" sz="2400" b="1" dirty="0"/>
              <a:t>Chorus, fairy  tales</a:t>
            </a:r>
          </a:p>
          <a:p>
            <a:pPr>
              <a:buFont typeface="Arial" pitchFamily="34" charset="0"/>
              <a:buChar char="•"/>
            </a:pPr>
            <a:r>
              <a:rPr lang="en-US" sz="2400" b="1" dirty="0"/>
              <a:t>Emphasize renouncing selfish pleasures</a:t>
            </a:r>
          </a:p>
        </p:txBody>
      </p:sp>
      <p:sp>
        <p:nvSpPr>
          <p:cNvPr id="4" name="TextBox 3"/>
          <p:cNvSpPr txBox="1"/>
          <p:nvPr/>
        </p:nvSpPr>
        <p:spPr>
          <a:xfrm>
            <a:off x="6934200" y="990600"/>
            <a:ext cx="1752600" cy="3046988"/>
          </a:xfrm>
          <a:prstGeom prst="rect">
            <a:avLst/>
          </a:prstGeom>
          <a:solidFill>
            <a:schemeClr val="accent3">
              <a:lumMod val="20000"/>
              <a:lumOff val="80000"/>
            </a:schemeClr>
          </a:solidFill>
        </p:spPr>
        <p:txBody>
          <a:bodyPr wrap="square" rtlCol="0">
            <a:spAutoFit/>
          </a:bodyPr>
          <a:lstStyle/>
          <a:p>
            <a:pPr>
              <a:buFont typeface="Arial" pitchFamily="34" charset="0"/>
              <a:buChar char="•"/>
            </a:pPr>
            <a:r>
              <a:rPr lang="en-US" sz="2400" dirty="0">
                <a:solidFill>
                  <a:schemeClr val="accent4">
                    <a:lumMod val="50000"/>
                  </a:schemeClr>
                </a:solidFill>
              </a:rPr>
              <a:t>1600s </a:t>
            </a:r>
            <a:r>
              <a:rPr lang="en-US" sz="2400" b="1" u="sng" dirty="0">
                <a:solidFill>
                  <a:schemeClr val="bg1">
                    <a:lumMod val="75000"/>
                  </a:schemeClr>
                </a:solidFill>
              </a:rPr>
              <a:t>Kabuki drama</a:t>
            </a:r>
          </a:p>
          <a:p>
            <a:pPr>
              <a:buFont typeface="Arial" pitchFamily="34" charset="0"/>
              <a:buChar char="•"/>
            </a:pPr>
            <a:r>
              <a:rPr lang="en-US" sz="2400" dirty="0">
                <a:solidFill>
                  <a:schemeClr val="accent4">
                    <a:lumMod val="50000"/>
                  </a:schemeClr>
                </a:solidFill>
              </a:rPr>
              <a:t>Less refined</a:t>
            </a:r>
          </a:p>
          <a:p>
            <a:pPr>
              <a:buFont typeface="Arial" pitchFamily="34" charset="0"/>
              <a:buChar char="•"/>
            </a:pPr>
            <a:r>
              <a:rPr lang="en-US" sz="2400" dirty="0">
                <a:solidFill>
                  <a:schemeClr val="accent4">
                    <a:lumMod val="50000"/>
                  </a:schemeClr>
                </a:solidFill>
              </a:rPr>
              <a:t>Had comedy &amp; melodrama</a:t>
            </a:r>
          </a:p>
        </p:txBody>
      </p:sp>
      <p:sp>
        <p:nvSpPr>
          <p:cNvPr id="5" name="TextBox 4"/>
          <p:cNvSpPr txBox="1"/>
          <p:nvPr/>
        </p:nvSpPr>
        <p:spPr>
          <a:xfrm>
            <a:off x="304800" y="5562600"/>
            <a:ext cx="2438400" cy="830997"/>
          </a:xfrm>
          <a:prstGeom prst="rect">
            <a:avLst/>
          </a:prstGeom>
          <a:noFill/>
        </p:spPr>
        <p:txBody>
          <a:bodyPr wrap="square" rtlCol="0">
            <a:spAutoFit/>
          </a:bodyPr>
          <a:lstStyle/>
          <a:p>
            <a:pPr>
              <a:buFont typeface="Arial" pitchFamily="34" charset="0"/>
              <a:buChar char="•"/>
            </a:pPr>
            <a:r>
              <a:rPr lang="en-US" sz="2400" b="1" dirty="0">
                <a:solidFill>
                  <a:srgbClr val="FFFF00"/>
                </a:solidFill>
              </a:rPr>
              <a:t>Puppet plays </a:t>
            </a:r>
          </a:p>
          <a:p>
            <a:pPr>
              <a:buFont typeface="Arial" pitchFamily="34" charset="0"/>
              <a:buChar char="•"/>
            </a:pPr>
            <a:r>
              <a:rPr lang="en-US" sz="2400" b="1" dirty="0">
                <a:solidFill>
                  <a:srgbClr val="FFFF00"/>
                </a:solidFill>
              </a:rPr>
              <a:t>also popular</a:t>
            </a:r>
          </a:p>
        </p:txBody>
      </p:sp>
      <p:pic>
        <p:nvPicPr>
          <p:cNvPr id="2050" name="Picture 2" descr="http://www.kotonokoto.org/images/nohplay.gif"/>
          <p:cNvPicPr>
            <a:picLocks noChangeAspect="1" noChangeArrowheads="1"/>
          </p:cNvPicPr>
          <p:nvPr/>
        </p:nvPicPr>
        <p:blipFill>
          <a:blip r:embed="rId3" cstate="print"/>
          <a:srcRect/>
          <a:stretch>
            <a:fillRect/>
          </a:stretch>
        </p:blipFill>
        <p:spPr bwMode="auto">
          <a:xfrm>
            <a:off x="259080" y="2499359"/>
            <a:ext cx="3539067" cy="2895600"/>
          </a:xfrm>
          <a:prstGeom prst="rect">
            <a:avLst/>
          </a:prstGeom>
          <a:noFill/>
        </p:spPr>
      </p:pic>
      <p:pic>
        <p:nvPicPr>
          <p:cNvPr id="2052" name="Picture 4" descr="http://bulldog2.redlands.edu/dept/AsianStudiesDept/asian_theater/kabuki.jpg"/>
          <p:cNvPicPr>
            <a:picLocks noChangeAspect="1" noChangeArrowheads="1"/>
          </p:cNvPicPr>
          <p:nvPr/>
        </p:nvPicPr>
        <p:blipFill>
          <a:blip r:embed="rId4" cstate="print"/>
          <a:srcRect/>
          <a:stretch>
            <a:fillRect/>
          </a:stretch>
        </p:blipFill>
        <p:spPr bwMode="auto">
          <a:xfrm>
            <a:off x="4249512" y="990600"/>
            <a:ext cx="2551338" cy="2286000"/>
          </a:xfrm>
          <a:prstGeom prst="rect">
            <a:avLst/>
          </a:prstGeom>
          <a:noFill/>
        </p:spPr>
      </p:pic>
      <p:pic>
        <p:nvPicPr>
          <p:cNvPr id="2054" name="Picture 6" descr="http://discover-indo.tierranet.com/images%20japan/Kabuki/kabuki0003w.jpg"/>
          <p:cNvPicPr>
            <a:picLocks noChangeAspect="1" noChangeArrowheads="1"/>
          </p:cNvPicPr>
          <p:nvPr/>
        </p:nvPicPr>
        <p:blipFill>
          <a:blip r:embed="rId5" cstate="print"/>
          <a:srcRect/>
          <a:stretch>
            <a:fillRect/>
          </a:stretch>
        </p:blipFill>
        <p:spPr bwMode="auto">
          <a:xfrm>
            <a:off x="7391400" y="4267200"/>
            <a:ext cx="1524000" cy="2316479"/>
          </a:xfrm>
          <a:prstGeom prst="rect">
            <a:avLst/>
          </a:prstGeom>
          <a:noFill/>
        </p:spPr>
      </p:pic>
      <p:pic>
        <p:nvPicPr>
          <p:cNvPr id="2056" name="Picture 8" descr="http://upload.wikimedia.org/wikipedia/commons/thumb/a/a0/Sanbasopuppet.jpg/200px-Sanbasopuppet.jpg"/>
          <p:cNvPicPr>
            <a:picLocks noChangeAspect="1" noChangeArrowheads="1"/>
          </p:cNvPicPr>
          <p:nvPr/>
        </p:nvPicPr>
        <p:blipFill>
          <a:blip r:embed="rId6" cstate="print"/>
          <a:srcRect/>
          <a:stretch>
            <a:fillRect/>
          </a:stretch>
        </p:blipFill>
        <p:spPr bwMode="auto">
          <a:xfrm>
            <a:off x="4800600" y="3505200"/>
            <a:ext cx="2057400" cy="3096387"/>
          </a:xfrm>
          <a:prstGeom prst="rect">
            <a:avLst/>
          </a:prstGeom>
          <a:noFill/>
        </p:spPr>
      </p:pic>
      <p:pic>
        <p:nvPicPr>
          <p:cNvPr id="2058" name="Picture 10" descr="http://farm3.staticflickr.com/2194/5706533727_9da7257c6c_z.jpg"/>
          <p:cNvPicPr>
            <a:picLocks noChangeAspect="1" noChangeArrowheads="1"/>
          </p:cNvPicPr>
          <p:nvPr/>
        </p:nvPicPr>
        <p:blipFill>
          <a:blip r:embed="rId7" cstate="print"/>
          <a:srcRect/>
          <a:stretch>
            <a:fillRect/>
          </a:stretch>
        </p:blipFill>
        <p:spPr bwMode="auto">
          <a:xfrm>
            <a:off x="2362200" y="4953000"/>
            <a:ext cx="2286000" cy="17145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38800" y="304800"/>
            <a:ext cx="2590800" cy="954107"/>
          </a:xfrm>
          <a:prstGeom prst="rect">
            <a:avLst/>
          </a:prstGeom>
          <a:noFill/>
          <a:ln>
            <a:solidFill>
              <a:srgbClr val="FFFF00"/>
            </a:solidFill>
          </a:ln>
        </p:spPr>
        <p:txBody>
          <a:bodyPr wrap="square" rtlCol="0">
            <a:spAutoFit/>
          </a:bodyPr>
          <a:lstStyle/>
          <a:p>
            <a:r>
              <a:rPr lang="en-US" sz="2800" b="1" dirty="0">
                <a:solidFill>
                  <a:srgbClr val="FFFF00"/>
                </a:solidFill>
              </a:rPr>
              <a:t>Painting and Printmaking</a:t>
            </a:r>
          </a:p>
        </p:txBody>
      </p:sp>
      <p:sp>
        <p:nvSpPr>
          <p:cNvPr id="3" name="TextBox 2"/>
          <p:cNvSpPr txBox="1"/>
          <p:nvPr/>
        </p:nvSpPr>
        <p:spPr>
          <a:xfrm>
            <a:off x="5181600" y="1371600"/>
            <a:ext cx="3505200" cy="2677656"/>
          </a:xfrm>
          <a:prstGeom prst="rect">
            <a:avLst/>
          </a:prstGeom>
          <a:noFill/>
        </p:spPr>
        <p:txBody>
          <a:bodyPr wrap="square" rtlCol="0">
            <a:spAutoFit/>
          </a:bodyPr>
          <a:lstStyle/>
          <a:p>
            <a:pPr>
              <a:buFont typeface="Arial" pitchFamily="34" charset="0"/>
              <a:buChar char="•"/>
            </a:pPr>
            <a:r>
              <a:rPr lang="en-US" sz="2400" b="1" dirty="0"/>
              <a:t>Reflected Chinese landscape painting</a:t>
            </a:r>
          </a:p>
          <a:p>
            <a:pPr>
              <a:buFont typeface="Arial" pitchFamily="34" charset="0"/>
              <a:buChar char="•"/>
            </a:pPr>
            <a:r>
              <a:rPr lang="en-US" sz="2400" b="1" dirty="0"/>
              <a:t>But – developed own style</a:t>
            </a:r>
          </a:p>
          <a:p>
            <a:pPr>
              <a:buFont typeface="Arial" pitchFamily="34" charset="0"/>
              <a:buChar char="•"/>
            </a:pPr>
            <a:r>
              <a:rPr lang="en-US" sz="2400" b="1" dirty="0"/>
              <a:t>Some depicted historical events</a:t>
            </a:r>
          </a:p>
          <a:p>
            <a:pPr>
              <a:buFont typeface="Arial" pitchFamily="34" charset="0"/>
              <a:buChar char="•"/>
            </a:pPr>
            <a:endParaRPr lang="en-US" sz="2400" b="1" dirty="0"/>
          </a:p>
        </p:txBody>
      </p:sp>
      <p:sp>
        <p:nvSpPr>
          <p:cNvPr id="4" name="TextBox 3"/>
          <p:cNvSpPr txBox="1"/>
          <p:nvPr/>
        </p:nvSpPr>
        <p:spPr>
          <a:xfrm>
            <a:off x="228600" y="3903345"/>
            <a:ext cx="2590800" cy="1477328"/>
          </a:xfrm>
          <a:prstGeom prst="rect">
            <a:avLst/>
          </a:prstGeom>
          <a:noFill/>
        </p:spPr>
        <p:txBody>
          <a:bodyPr wrap="square" rtlCol="0">
            <a:spAutoFit/>
          </a:bodyPr>
          <a:lstStyle/>
          <a:p>
            <a:pPr>
              <a:buFont typeface="Arial" pitchFamily="34" charset="0"/>
              <a:buChar char="•"/>
            </a:pPr>
            <a:r>
              <a:rPr lang="en-US" sz="2400" b="1" dirty="0">
                <a:solidFill>
                  <a:schemeClr val="bg1">
                    <a:lumMod val="20000"/>
                    <a:lumOff val="80000"/>
                  </a:schemeClr>
                </a:solidFill>
              </a:rPr>
              <a:t>1600s developed woodblock</a:t>
            </a:r>
          </a:p>
          <a:p>
            <a:pPr>
              <a:buFont typeface="Arial" pitchFamily="34" charset="0"/>
              <a:buChar char="•"/>
            </a:pPr>
            <a:endParaRPr lang="en-US" dirty="0"/>
          </a:p>
        </p:txBody>
      </p:sp>
      <p:pic>
        <p:nvPicPr>
          <p:cNvPr id="1026" name="Picture 2" descr="http://malnati.us/images/woodblock/116flo8fa.jpg"/>
          <p:cNvPicPr>
            <a:picLocks noChangeAspect="1" noChangeArrowheads="1"/>
          </p:cNvPicPr>
          <p:nvPr/>
        </p:nvPicPr>
        <p:blipFill>
          <a:blip r:embed="rId2" cstate="print"/>
          <a:srcRect/>
          <a:stretch>
            <a:fillRect/>
          </a:stretch>
        </p:blipFill>
        <p:spPr bwMode="auto">
          <a:xfrm>
            <a:off x="228600" y="457200"/>
            <a:ext cx="4810936" cy="3276600"/>
          </a:xfrm>
          <a:prstGeom prst="rect">
            <a:avLst/>
          </a:prstGeom>
          <a:noFill/>
        </p:spPr>
      </p:pic>
      <p:pic>
        <p:nvPicPr>
          <p:cNvPr id="1028" name="Picture 4" descr="http://www.nihonsun.com/wp-content/uploads/2009/09/image.png"/>
          <p:cNvPicPr>
            <a:picLocks noChangeAspect="1" noChangeArrowheads="1"/>
          </p:cNvPicPr>
          <p:nvPr/>
        </p:nvPicPr>
        <p:blipFill>
          <a:blip r:embed="rId3" cstate="print"/>
          <a:srcRect/>
          <a:stretch>
            <a:fillRect/>
          </a:stretch>
        </p:blipFill>
        <p:spPr bwMode="auto">
          <a:xfrm>
            <a:off x="2514600" y="4064400"/>
            <a:ext cx="1679149" cy="2565000"/>
          </a:xfrm>
          <a:prstGeom prst="rect">
            <a:avLst/>
          </a:prstGeom>
          <a:noFill/>
        </p:spPr>
      </p:pic>
      <p:pic>
        <p:nvPicPr>
          <p:cNvPr id="1030" name="Picture 6" descr="http://oberlin.edu/amam/images/asianprint.jpg"/>
          <p:cNvPicPr>
            <a:picLocks noChangeAspect="1" noChangeArrowheads="1"/>
          </p:cNvPicPr>
          <p:nvPr/>
        </p:nvPicPr>
        <p:blipFill>
          <a:blip r:embed="rId4" cstate="print"/>
          <a:srcRect/>
          <a:stretch>
            <a:fillRect/>
          </a:stretch>
        </p:blipFill>
        <p:spPr bwMode="auto">
          <a:xfrm>
            <a:off x="4648200" y="3962400"/>
            <a:ext cx="4191000" cy="260680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899" y="1219200"/>
            <a:ext cx="2514600" cy="4154984"/>
          </a:xfrm>
          <a:prstGeom prst="rect">
            <a:avLst/>
          </a:prstGeom>
          <a:solidFill>
            <a:schemeClr val="tx1"/>
          </a:solidFill>
          <a:ln w="76200">
            <a:solidFill>
              <a:schemeClr val="accent3">
                <a:lumMod val="40000"/>
                <a:lumOff val="60000"/>
              </a:schemeClr>
            </a:solidFill>
            <a:prstDash val="lgDashDot"/>
          </a:ln>
        </p:spPr>
        <p:txBody>
          <a:bodyPr wrap="square" rtlCol="0">
            <a:spAutoFit/>
          </a:bodyPr>
          <a:lstStyle/>
          <a:p>
            <a:pPr>
              <a:buFont typeface="Arial" pitchFamily="34" charset="0"/>
              <a:buChar char="•"/>
            </a:pPr>
            <a:r>
              <a:rPr lang="en-US" sz="2400" dirty="0">
                <a:solidFill>
                  <a:schemeClr val="accent2">
                    <a:lumMod val="50000"/>
                  </a:schemeClr>
                </a:solidFill>
              </a:rPr>
              <a:t>Seas protect &amp; isolate Japan, helps to preserve identity</a:t>
            </a:r>
          </a:p>
          <a:p>
            <a:endParaRPr lang="en-US" sz="2400" dirty="0">
              <a:solidFill>
                <a:schemeClr val="accent2">
                  <a:lumMod val="50000"/>
                </a:schemeClr>
              </a:solidFill>
            </a:endParaRPr>
          </a:p>
          <a:p>
            <a:pPr>
              <a:buFont typeface="Arial" pitchFamily="34" charset="0"/>
              <a:buChar char="•"/>
            </a:pPr>
            <a:r>
              <a:rPr lang="en-US" sz="2400" dirty="0">
                <a:solidFill>
                  <a:schemeClr val="accent2">
                    <a:lumMod val="50000"/>
                  </a:schemeClr>
                </a:solidFill>
              </a:rPr>
              <a:t>Good trade routes</a:t>
            </a:r>
          </a:p>
          <a:p>
            <a:endParaRPr lang="en-US" sz="2400" dirty="0">
              <a:solidFill>
                <a:schemeClr val="accent2">
                  <a:lumMod val="50000"/>
                </a:schemeClr>
              </a:solidFill>
            </a:endParaRPr>
          </a:p>
          <a:p>
            <a:pPr>
              <a:buFont typeface="Arial" pitchFamily="34" charset="0"/>
              <a:buChar char="•"/>
            </a:pPr>
            <a:r>
              <a:rPr lang="en-US" sz="2300" dirty="0">
                <a:solidFill>
                  <a:schemeClr val="accent2">
                    <a:lumMod val="50000"/>
                  </a:schemeClr>
                </a:solidFill>
              </a:rPr>
              <a:t>Thriving fish Industry</a:t>
            </a:r>
          </a:p>
          <a:p>
            <a:pPr>
              <a:buFont typeface="Arial" pitchFamily="34" charset="0"/>
              <a:buChar char="•"/>
            </a:pPr>
            <a:endParaRPr lang="en-US" sz="2400" dirty="0">
              <a:solidFill>
                <a:schemeClr val="accent2">
                  <a:lumMod val="50000"/>
                </a:schemeClr>
              </a:solidFill>
            </a:endParaRPr>
          </a:p>
        </p:txBody>
      </p:sp>
      <p:sp>
        <p:nvSpPr>
          <p:cNvPr id="3" name="TextBox 2"/>
          <p:cNvSpPr txBox="1"/>
          <p:nvPr/>
        </p:nvSpPr>
        <p:spPr>
          <a:xfrm>
            <a:off x="177658" y="171449"/>
            <a:ext cx="8813942" cy="830997"/>
          </a:xfrm>
          <a:prstGeom prst="rect">
            <a:avLst/>
          </a:prstGeom>
          <a:solidFill>
            <a:schemeClr val="accent4">
              <a:lumMod val="50000"/>
            </a:schemeClr>
          </a:solidFill>
          <a:ln w="38100">
            <a:solidFill>
              <a:schemeClr val="accent5">
                <a:lumMod val="40000"/>
                <a:lumOff val="60000"/>
              </a:schemeClr>
            </a:solidFill>
          </a:ln>
        </p:spPr>
        <p:txBody>
          <a:bodyPr wrap="square" rtlCol="0">
            <a:spAutoFit/>
          </a:bodyPr>
          <a:lstStyle/>
          <a:p>
            <a:r>
              <a:rPr lang="en-US" sz="2400" b="1" dirty="0">
                <a:solidFill>
                  <a:srgbClr val="FFFF00"/>
                </a:solidFill>
              </a:rPr>
              <a:t>Geography Sets Japan Apart – </a:t>
            </a:r>
          </a:p>
          <a:p>
            <a:r>
              <a:rPr lang="en-US" sz="2400" b="1" u="sng" dirty="0"/>
              <a:t>Being an Island Chain can be Beneficial</a:t>
            </a:r>
            <a:r>
              <a:rPr lang="en-US" sz="2400" b="1" dirty="0"/>
              <a:t>:</a:t>
            </a:r>
          </a:p>
        </p:txBody>
      </p:sp>
      <p:pic>
        <p:nvPicPr>
          <p:cNvPr id="23554" name="Picture 2" descr="http://www.maff.go.jp/e/oishii/ingredients/img/seafood_map.gif"/>
          <p:cNvPicPr>
            <a:picLocks noChangeAspect="1" noChangeArrowheads="1"/>
          </p:cNvPicPr>
          <p:nvPr/>
        </p:nvPicPr>
        <p:blipFill>
          <a:blip r:embed="rId2" cstate="print"/>
          <a:srcRect/>
          <a:stretch>
            <a:fillRect/>
          </a:stretch>
        </p:blipFill>
        <p:spPr bwMode="auto">
          <a:xfrm>
            <a:off x="5949104" y="1219200"/>
            <a:ext cx="2754209" cy="2827656"/>
          </a:xfrm>
          <a:prstGeom prst="rect">
            <a:avLst/>
          </a:prstGeom>
          <a:noFill/>
        </p:spPr>
      </p:pic>
      <p:pic>
        <p:nvPicPr>
          <p:cNvPr id="23556" name="Picture 4" descr="http://www.preferredadventures.com/images/TradeRoutes_OldAsia-Map.jpg"/>
          <p:cNvPicPr>
            <a:picLocks noChangeAspect="1" noChangeArrowheads="1"/>
          </p:cNvPicPr>
          <p:nvPr/>
        </p:nvPicPr>
        <p:blipFill>
          <a:blip r:embed="rId3" cstate="print"/>
          <a:srcRect/>
          <a:stretch>
            <a:fillRect/>
          </a:stretch>
        </p:blipFill>
        <p:spPr bwMode="auto">
          <a:xfrm>
            <a:off x="2971800" y="1219200"/>
            <a:ext cx="2754209" cy="2781301"/>
          </a:xfrm>
          <a:prstGeom prst="rect">
            <a:avLst/>
          </a:prstGeom>
          <a:noFill/>
        </p:spPr>
      </p:pic>
      <p:pic>
        <p:nvPicPr>
          <p:cNvPr id="23560" name="Picture 8" descr="http://glendalecommunitycollege.files.wordpress.com/2012/08/1-ukiyo-e.jpg?w=584"/>
          <p:cNvPicPr>
            <a:picLocks noChangeAspect="1" noChangeArrowheads="1"/>
          </p:cNvPicPr>
          <p:nvPr/>
        </p:nvPicPr>
        <p:blipFill>
          <a:blip r:embed="rId4" cstate="print"/>
          <a:srcRect/>
          <a:stretch>
            <a:fillRect/>
          </a:stretch>
        </p:blipFill>
        <p:spPr bwMode="auto">
          <a:xfrm>
            <a:off x="4572000" y="3840480"/>
            <a:ext cx="4229100" cy="2808123"/>
          </a:xfrm>
          <a:prstGeom prst="rect">
            <a:avLst/>
          </a:prstGeom>
          <a:noFill/>
        </p:spPr>
      </p:pic>
      <p:pic>
        <p:nvPicPr>
          <p:cNvPr id="23562" name="Picture 10" descr="http://m5.paperblog.com/i/8/81705/the-ancient-tradition-of-fishing-with-cormora-L-V6cuaC.jpeg"/>
          <p:cNvPicPr>
            <a:picLocks noChangeAspect="1" noChangeArrowheads="1"/>
          </p:cNvPicPr>
          <p:nvPr/>
        </p:nvPicPr>
        <p:blipFill>
          <a:blip r:embed="rId5" cstate="print"/>
          <a:srcRect/>
          <a:stretch>
            <a:fillRect/>
          </a:stretch>
        </p:blipFill>
        <p:spPr bwMode="auto">
          <a:xfrm>
            <a:off x="1374997" y="4849229"/>
            <a:ext cx="2932702" cy="1811759"/>
          </a:xfrm>
          <a:prstGeom prst="rect">
            <a:avLst/>
          </a:prstGeom>
          <a:noFill/>
        </p:spPr>
      </p:pic>
      <p:pic>
        <p:nvPicPr>
          <p:cNvPr id="23564" name="Picture 12" descr="http://www.angelfire.com/home/lake/images/2blueschool.gif"/>
          <p:cNvPicPr>
            <a:picLocks noChangeAspect="1" noChangeArrowheads="1" noCrop="1"/>
          </p:cNvPicPr>
          <p:nvPr/>
        </p:nvPicPr>
        <p:blipFill>
          <a:blip r:embed="rId6" cstate="print"/>
          <a:srcRect/>
          <a:stretch>
            <a:fillRect/>
          </a:stretch>
        </p:blipFill>
        <p:spPr bwMode="auto">
          <a:xfrm>
            <a:off x="1602599" y="3281452"/>
            <a:ext cx="1104900" cy="10858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228600"/>
            <a:ext cx="4876800" cy="523220"/>
          </a:xfrm>
          <a:prstGeom prst="rect">
            <a:avLst/>
          </a:prstGeom>
          <a:solidFill>
            <a:schemeClr val="accent4">
              <a:lumMod val="50000"/>
            </a:schemeClr>
          </a:solidFill>
          <a:ln w="38100">
            <a:solidFill>
              <a:schemeClr val="accent5">
                <a:lumMod val="40000"/>
                <a:lumOff val="60000"/>
              </a:schemeClr>
            </a:solidFill>
          </a:ln>
        </p:spPr>
        <p:txBody>
          <a:bodyPr wrap="square" rtlCol="0">
            <a:spAutoFit/>
          </a:bodyPr>
          <a:lstStyle/>
          <a:p>
            <a:r>
              <a:rPr lang="en-US" sz="2800" b="1" dirty="0"/>
              <a:t>Geography Sets Japan Apart</a:t>
            </a:r>
          </a:p>
        </p:txBody>
      </p:sp>
      <p:sp>
        <p:nvSpPr>
          <p:cNvPr id="3" name="TextBox 2"/>
          <p:cNvSpPr txBox="1"/>
          <p:nvPr/>
        </p:nvSpPr>
        <p:spPr>
          <a:xfrm>
            <a:off x="228600" y="914400"/>
            <a:ext cx="2971800" cy="3554819"/>
          </a:xfrm>
          <a:prstGeom prst="rect">
            <a:avLst/>
          </a:prstGeom>
          <a:solidFill>
            <a:schemeClr val="accent4">
              <a:lumMod val="50000"/>
            </a:schemeClr>
          </a:solidFill>
        </p:spPr>
        <p:txBody>
          <a:bodyPr wrap="square" rtlCol="0">
            <a:spAutoFit/>
          </a:bodyPr>
          <a:lstStyle/>
          <a:p>
            <a:pPr>
              <a:buFont typeface="Arial" pitchFamily="34" charset="0"/>
              <a:buChar char="•"/>
            </a:pPr>
            <a:r>
              <a:rPr lang="en-US" sz="2500" dirty="0"/>
              <a:t>Japan is in the </a:t>
            </a:r>
            <a:r>
              <a:rPr lang="en-US" sz="2500" b="1" dirty="0">
                <a:solidFill>
                  <a:srgbClr val="FFFF00"/>
                </a:solidFill>
              </a:rPr>
              <a:t>“</a:t>
            </a:r>
            <a:r>
              <a:rPr lang="en-US" sz="2500" b="1" u="sng" dirty="0">
                <a:solidFill>
                  <a:srgbClr val="FFFF00"/>
                </a:solidFill>
              </a:rPr>
              <a:t>Ring of Fire</a:t>
            </a:r>
            <a:r>
              <a:rPr lang="en-US" sz="2500" b="1" dirty="0">
                <a:solidFill>
                  <a:srgbClr val="FFFF00"/>
                </a:solidFill>
              </a:rPr>
              <a:t>”  </a:t>
            </a:r>
            <a:r>
              <a:rPr lang="en-US" sz="2500" dirty="0"/>
              <a:t>- a chain of volcanoes that encircle Pacific Ocean</a:t>
            </a:r>
          </a:p>
          <a:p>
            <a:endParaRPr lang="en-US" sz="2500" dirty="0"/>
          </a:p>
          <a:p>
            <a:pPr>
              <a:buFont typeface="Arial" pitchFamily="34" charset="0"/>
              <a:buChar char="•"/>
            </a:pPr>
            <a:r>
              <a:rPr lang="en-US" sz="2500" dirty="0"/>
              <a:t>Frequent volcanic activity &amp; earthquakes</a:t>
            </a:r>
          </a:p>
        </p:txBody>
      </p:sp>
      <p:pic>
        <p:nvPicPr>
          <p:cNvPr id="22530" name="Picture 2" descr="http://www.animationplayhouse.com/volcano.gif"/>
          <p:cNvPicPr>
            <a:picLocks noChangeAspect="1" noChangeArrowheads="1" noCrop="1"/>
          </p:cNvPicPr>
          <p:nvPr/>
        </p:nvPicPr>
        <p:blipFill>
          <a:blip r:embed="rId2" cstate="print"/>
          <a:srcRect/>
          <a:stretch>
            <a:fillRect/>
          </a:stretch>
        </p:blipFill>
        <p:spPr bwMode="auto">
          <a:xfrm>
            <a:off x="0" y="4648200"/>
            <a:ext cx="2780663" cy="2209800"/>
          </a:xfrm>
          <a:prstGeom prst="rect">
            <a:avLst/>
          </a:prstGeom>
          <a:noFill/>
        </p:spPr>
      </p:pic>
      <p:sp>
        <p:nvSpPr>
          <p:cNvPr id="5" name="TextBox 4"/>
          <p:cNvSpPr txBox="1"/>
          <p:nvPr/>
        </p:nvSpPr>
        <p:spPr>
          <a:xfrm>
            <a:off x="5105400" y="3733800"/>
            <a:ext cx="3733800" cy="2893100"/>
          </a:xfrm>
          <a:prstGeom prst="rect">
            <a:avLst/>
          </a:prstGeom>
          <a:solidFill>
            <a:schemeClr val="accent1">
              <a:lumMod val="50000"/>
            </a:schemeClr>
          </a:solidFill>
          <a:ln w="38100">
            <a:solidFill>
              <a:srgbClr val="FFFF00"/>
            </a:solidFill>
            <a:prstDash val="lgDash"/>
          </a:ln>
        </p:spPr>
        <p:txBody>
          <a:bodyPr wrap="square" rtlCol="0">
            <a:spAutoFit/>
          </a:bodyPr>
          <a:lstStyle/>
          <a:p>
            <a:pPr>
              <a:buFont typeface="Arial" pitchFamily="34" charset="0"/>
              <a:buChar char="•"/>
            </a:pPr>
            <a:r>
              <a:rPr lang="en-US" sz="2600" dirty="0"/>
              <a:t>Underwater earthquakes cause killer tidal waves = </a:t>
            </a:r>
            <a:r>
              <a:rPr lang="en-US" sz="2600" b="1" u="sng" dirty="0">
                <a:solidFill>
                  <a:srgbClr val="FFFF00"/>
                </a:solidFill>
              </a:rPr>
              <a:t>tsunamis</a:t>
            </a:r>
          </a:p>
          <a:p>
            <a:endParaRPr lang="en-US" sz="2600" b="1" u="sng" dirty="0">
              <a:solidFill>
                <a:srgbClr val="FFFF00"/>
              </a:solidFill>
            </a:endParaRPr>
          </a:p>
          <a:p>
            <a:pPr>
              <a:buFont typeface="Arial" pitchFamily="34" charset="0"/>
              <a:buChar char="•"/>
            </a:pPr>
            <a:r>
              <a:rPr lang="en-US" sz="2600" dirty="0"/>
              <a:t>Little or no warning, wipe out everything in path</a:t>
            </a:r>
          </a:p>
        </p:txBody>
      </p:sp>
      <p:pic>
        <p:nvPicPr>
          <p:cNvPr id="22542" name="Picture 14" descr="http://www.weatherwizkids.com/ring_of_fire.gif"/>
          <p:cNvPicPr>
            <a:picLocks noChangeAspect="1" noChangeArrowheads="1"/>
          </p:cNvPicPr>
          <p:nvPr/>
        </p:nvPicPr>
        <p:blipFill>
          <a:blip r:embed="rId3" cstate="print"/>
          <a:srcRect/>
          <a:stretch>
            <a:fillRect/>
          </a:stretch>
        </p:blipFill>
        <p:spPr bwMode="auto">
          <a:xfrm>
            <a:off x="2133600" y="3962400"/>
            <a:ext cx="2724057" cy="2019301"/>
          </a:xfrm>
          <a:prstGeom prst="rect">
            <a:avLst/>
          </a:prstGeom>
          <a:noFill/>
        </p:spPr>
      </p:pic>
      <p:pic>
        <p:nvPicPr>
          <p:cNvPr id="12290" name="Picture 2" descr="http://static.ddmcdn.com/gif/tsunami-formation.gif"/>
          <p:cNvPicPr>
            <a:picLocks noChangeAspect="1" noChangeArrowheads="1"/>
          </p:cNvPicPr>
          <p:nvPr/>
        </p:nvPicPr>
        <p:blipFill>
          <a:blip r:embed="rId4" cstate="print"/>
          <a:srcRect/>
          <a:stretch>
            <a:fillRect/>
          </a:stretch>
        </p:blipFill>
        <p:spPr bwMode="auto">
          <a:xfrm>
            <a:off x="5791200" y="914400"/>
            <a:ext cx="3048000" cy="2522220"/>
          </a:xfrm>
          <a:prstGeom prst="rect">
            <a:avLst/>
          </a:prstGeom>
          <a:noFill/>
        </p:spPr>
      </p:pic>
      <p:pic>
        <p:nvPicPr>
          <p:cNvPr id="18434" name="Picture 2" descr="http://i.telegraph.co.uk/multimedia/archive/01854/japan-tsunami_1854175i.jpg"/>
          <p:cNvPicPr>
            <a:picLocks noChangeAspect="1" noChangeArrowheads="1"/>
          </p:cNvPicPr>
          <p:nvPr/>
        </p:nvPicPr>
        <p:blipFill>
          <a:blip r:embed="rId5" cstate="print"/>
          <a:srcRect/>
          <a:stretch>
            <a:fillRect/>
          </a:stretch>
        </p:blipFill>
        <p:spPr bwMode="auto">
          <a:xfrm>
            <a:off x="3352800" y="1143000"/>
            <a:ext cx="2209800" cy="2209801"/>
          </a:xfrm>
          <a:prstGeom prst="rect">
            <a:avLst/>
          </a:prstGeom>
          <a:noFill/>
        </p:spPr>
      </p:pic>
      <p:pic>
        <p:nvPicPr>
          <p:cNvPr id="10" name="Picture 4" descr="http://growabrain.typepad.com/photos/uncategorized/tsunami_thailand_1.gif"/>
          <p:cNvPicPr>
            <a:picLocks noChangeAspect="1" noChangeArrowheads="1"/>
          </p:cNvPicPr>
          <p:nvPr/>
        </p:nvPicPr>
        <p:blipFill>
          <a:blip r:embed="rId6" cstate="print"/>
          <a:srcRect/>
          <a:stretch>
            <a:fillRect/>
          </a:stretch>
        </p:blipFill>
        <p:spPr bwMode="auto">
          <a:xfrm>
            <a:off x="7772401" y="3276600"/>
            <a:ext cx="847212" cy="838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28600"/>
            <a:ext cx="5410200" cy="646331"/>
          </a:xfrm>
          <a:prstGeom prst="rect">
            <a:avLst/>
          </a:prstGeom>
          <a:noFill/>
        </p:spPr>
        <p:txBody>
          <a:bodyPr wrap="square" rtlCol="0">
            <a:spAutoFit/>
          </a:bodyPr>
          <a:lstStyle/>
          <a:p>
            <a:r>
              <a:rPr lang="en-US" sz="3600" b="1" dirty="0">
                <a:solidFill>
                  <a:schemeClr val="accent3">
                    <a:lumMod val="20000"/>
                    <a:lumOff val="80000"/>
                  </a:schemeClr>
                </a:solidFill>
              </a:rPr>
              <a:t>Early Traditions</a:t>
            </a:r>
          </a:p>
        </p:txBody>
      </p:sp>
      <p:sp>
        <p:nvSpPr>
          <p:cNvPr id="3" name="TextBox 2"/>
          <p:cNvSpPr txBox="1"/>
          <p:nvPr/>
        </p:nvSpPr>
        <p:spPr>
          <a:xfrm>
            <a:off x="4800600" y="86618"/>
            <a:ext cx="4114800" cy="6801862"/>
          </a:xfrm>
          <a:prstGeom prst="rect">
            <a:avLst/>
          </a:prstGeom>
          <a:solidFill>
            <a:schemeClr val="accent3">
              <a:lumMod val="50000"/>
            </a:schemeClr>
          </a:solidFill>
        </p:spPr>
        <p:txBody>
          <a:bodyPr wrap="square" rtlCol="0">
            <a:spAutoFit/>
          </a:bodyPr>
          <a:lstStyle/>
          <a:p>
            <a:pPr>
              <a:buFont typeface="Arial" pitchFamily="34" charset="0"/>
              <a:buChar char="•"/>
            </a:pPr>
            <a:r>
              <a:rPr lang="en-US" sz="2400" dirty="0">
                <a:solidFill>
                  <a:schemeClr val="accent3">
                    <a:lumMod val="20000"/>
                    <a:lumOff val="80000"/>
                  </a:schemeClr>
                </a:solidFill>
              </a:rPr>
              <a:t>Early  Japanese society divided into </a:t>
            </a:r>
            <a:r>
              <a:rPr lang="en-US" sz="2800" b="1" u="sng" dirty="0">
                <a:solidFill>
                  <a:srgbClr val="FFFF00"/>
                </a:solidFill>
              </a:rPr>
              <a:t>UJI</a:t>
            </a:r>
            <a:r>
              <a:rPr lang="en-US" sz="2400" b="1" u="sng" dirty="0">
                <a:solidFill>
                  <a:schemeClr val="accent3">
                    <a:lumMod val="20000"/>
                    <a:lumOff val="80000"/>
                  </a:schemeClr>
                </a:solidFill>
              </a:rPr>
              <a:t>, </a:t>
            </a:r>
            <a:r>
              <a:rPr lang="en-US" sz="2400" dirty="0">
                <a:solidFill>
                  <a:schemeClr val="accent3">
                    <a:lumMod val="20000"/>
                    <a:lumOff val="80000"/>
                  </a:schemeClr>
                </a:solidFill>
              </a:rPr>
              <a:t>clans</a:t>
            </a:r>
          </a:p>
          <a:p>
            <a:pPr>
              <a:buFont typeface="Arial" pitchFamily="34" charset="0"/>
              <a:buChar char="•"/>
            </a:pPr>
            <a:endParaRPr lang="en-US" sz="2400" dirty="0">
              <a:solidFill>
                <a:schemeClr val="accent3">
                  <a:lumMod val="20000"/>
                  <a:lumOff val="80000"/>
                </a:schemeClr>
              </a:solidFill>
            </a:endParaRPr>
          </a:p>
          <a:p>
            <a:pPr>
              <a:buFont typeface="Arial" pitchFamily="34" charset="0"/>
              <a:buChar char="•"/>
            </a:pPr>
            <a:r>
              <a:rPr lang="en-US" sz="2400" dirty="0">
                <a:solidFill>
                  <a:schemeClr val="accent3">
                    <a:lumMod val="20000"/>
                    <a:lumOff val="80000"/>
                  </a:schemeClr>
                </a:solidFill>
              </a:rPr>
              <a:t>Each had own chief &amp; special god or goddess</a:t>
            </a:r>
          </a:p>
          <a:p>
            <a:pPr>
              <a:buFont typeface="Arial" pitchFamily="34" charset="0"/>
              <a:buChar char="•"/>
            </a:pPr>
            <a:endParaRPr lang="en-US" sz="2400" dirty="0">
              <a:solidFill>
                <a:schemeClr val="accent3">
                  <a:lumMod val="20000"/>
                  <a:lumOff val="80000"/>
                </a:schemeClr>
              </a:solidFill>
            </a:endParaRPr>
          </a:p>
          <a:p>
            <a:pPr>
              <a:buFont typeface="Arial" pitchFamily="34" charset="0"/>
              <a:buChar char="•"/>
            </a:pPr>
            <a:r>
              <a:rPr lang="en-US" sz="2400" dirty="0">
                <a:solidFill>
                  <a:schemeClr val="accent3">
                    <a:lumMod val="20000"/>
                    <a:lumOff val="80000"/>
                  </a:schemeClr>
                </a:solidFill>
              </a:rPr>
              <a:t>Some women were chiefs, respected position</a:t>
            </a:r>
          </a:p>
          <a:p>
            <a:pPr>
              <a:buFont typeface="Arial" pitchFamily="34" charset="0"/>
              <a:buChar char="•"/>
            </a:pPr>
            <a:endParaRPr lang="en-US" sz="2400" dirty="0">
              <a:solidFill>
                <a:schemeClr val="accent3">
                  <a:lumMod val="20000"/>
                  <a:lumOff val="80000"/>
                </a:schemeClr>
              </a:solidFill>
            </a:endParaRPr>
          </a:p>
          <a:p>
            <a:pPr>
              <a:buFont typeface="Arial" pitchFamily="34" charset="0"/>
              <a:buChar char="•"/>
            </a:pPr>
            <a:r>
              <a:rPr lang="en-US" sz="2300" b="1" dirty="0">
                <a:solidFill>
                  <a:srgbClr val="FFFF00"/>
                </a:solidFill>
              </a:rPr>
              <a:t>500 A.D. Yamato Clan dominated</a:t>
            </a:r>
          </a:p>
          <a:p>
            <a:pPr>
              <a:buFont typeface="Arial" pitchFamily="34" charset="0"/>
              <a:buChar char="•"/>
            </a:pPr>
            <a:endParaRPr lang="en-US" sz="2300" dirty="0">
              <a:solidFill>
                <a:srgbClr val="FFFF00"/>
              </a:solidFill>
            </a:endParaRPr>
          </a:p>
          <a:p>
            <a:pPr>
              <a:buFont typeface="Arial" pitchFamily="34" charset="0"/>
              <a:buChar char="•"/>
            </a:pPr>
            <a:r>
              <a:rPr lang="en-US" sz="2300" dirty="0">
                <a:solidFill>
                  <a:srgbClr val="FFFF00"/>
                </a:solidFill>
              </a:rPr>
              <a:t>Ruled 1,000 years</a:t>
            </a:r>
          </a:p>
          <a:p>
            <a:pPr>
              <a:buFont typeface="Arial" pitchFamily="34" charset="0"/>
              <a:buChar char="•"/>
            </a:pPr>
            <a:endParaRPr lang="en-US" sz="2300" dirty="0">
              <a:solidFill>
                <a:srgbClr val="FFFF00"/>
              </a:solidFill>
            </a:endParaRPr>
          </a:p>
          <a:p>
            <a:pPr>
              <a:buFont typeface="Arial" pitchFamily="34" charset="0"/>
              <a:buChar char="•"/>
            </a:pPr>
            <a:r>
              <a:rPr lang="en-US" sz="2300" dirty="0">
                <a:solidFill>
                  <a:srgbClr val="FFFF00"/>
                </a:solidFill>
              </a:rPr>
              <a:t>Japan’s first dynasty</a:t>
            </a:r>
          </a:p>
          <a:p>
            <a:pPr>
              <a:buFont typeface="Arial" pitchFamily="34" charset="0"/>
              <a:buChar char="•"/>
            </a:pPr>
            <a:endParaRPr lang="en-US" sz="2300" dirty="0">
              <a:solidFill>
                <a:srgbClr val="FFFF00"/>
              </a:solidFill>
            </a:endParaRPr>
          </a:p>
          <a:p>
            <a:pPr>
              <a:buFont typeface="Arial" pitchFamily="34" charset="0"/>
              <a:buChar char="•"/>
            </a:pPr>
            <a:r>
              <a:rPr lang="en-US" sz="2300" dirty="0">
                <a:solidFill>
                  <a:srgbClr val="FFFF00"/>
                </a:solidFill>
              </a:rPr>
              <a:t>Rising Sun clan symbol is still used today</a:t>
            </a:r>
          </a:p>
        </p:txBody>
      </p:sp>
      <p:pic>
        <p:nvPicPr>
          <p:cNvPr id="17412" name="Picture 4" descr="http://veryasian.weebly.com/uploads/3/6/1/0/3610797/8949360.jpg?324"/>
          <p:cNvPicPr>
            <a:picLocks noChangeAspect="1" noChangeArrowheads="1"/>
          </p:cNvPicPr>
          <p:nvPr/>
        </p:nvPicPr>
        <p:blipFill>
          <a:blip r:embed="rId2" cstate="print"/>
          <a:srcRect/>
          <a:stretch>
            <a:fillRect/>
          </a:stretch>
        </p:blipFill>
        <p:spPr bwMode="auto">
          <a:xfrm>
            <a:off x="914399" y="914400"/>
            <a:ext cx="3047999" cy="3048000"/>
          </a:xfrm>
          <a:prstGeom prst="rect">
            <a:avLst/>
          </a:prstGeom>
          <a:noFill/>
        </p:spPr>
      </p:pic>
      <p:pic>
        <p:nvPicPr>
          <p:cNvPr id="17414" name="Picture 6" descr="http://static.newworldencyclopedia.org/thumb/0/01/Yamato_en.png/280px-Yamato_en.png"/>
          <p:cNvPicPr>
            <a:picLocks noChangeAspect="1" noChangeArrowheads="1"/>
          </p:cNvPicPr>
          <p:nvPr/>
        </p:nvPicPr>
        <p:blipFill>
          <a:blip r:embed="rId3" cstate="print"/>
          <a:srcRect/>
          <a:stretch>
            <a:fillRect/>
          </a:stretch>
        </p:blipFill>
        <p:spPr bwMode="auto">
          <a:xfrm>
            <a:off x="228600" y="4114800"/>
            <a:ext cx="2819400" cy="2597877"/>
          </a:xfrm>
          <a:prstGeom prst="rect">
            <a:avLst/>
          </a:prstGeom>
          <a:noFill/>
        </p:spPr>
      </p:pic>
      <p:pic>
        <p:nvPicPr>
          <p:cNvPr id="17416" name="Picture 8" descr="http://www.ww1-propaganda-cards.com/images/flag_japan_naval.gif"/>
          <p:cNvPicPr>
            <a:picLocks noChangeAspect="1" noChangeArrowheads="1"/>
          </p:cNvPicPr>
          <p:nvPr/>
        </p:nvPicPr>
        <p:blipFill>
          <a:blip r:embed="rId4" cstate="print"/>
          <a:srcRect/>
          <a:stretch>
            <a:fillRect/>
          </a:stretch>
        </p:blipFill>
        <p:spPr bwMode="auto">
          <a:xfrm>
            <a:off x="2809874" y="4401101"/>
            <a:ext cx="1571625" cy="1019433"/>
          </a:xfrm>
          <a:prstGeom prst="rect">
            <a:avLst/>
          </a:prstGeom>
          <a:noFill/>
        </p:spPr>
      </p:pic>
      <p:pic>
        <p:nvPicPr>
          <p:cNvPr id="1026" name="Picture 2" descr="Image result for japanese flag today">
            <a:extLst>
              <a:ext uri="{FF2B5EF4-FFF2-40B4-BE49-F238E27FC236}">
                <a16:creationId xmlns:a16="http://schemas.microsoft.com/office/drawing/2014/main" id="{12A83C46-D617-4280-A774-7AF3C25B16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499" y="5553604"/>
            <a:ext cx="1524000" cy="1088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293" y="110231"/>
            <a:ext cx="4639196" cy="6709529"/>
          </a:xfrm>
          <a:prstGeom prst="rect">
            <a:avLst/>
          </a:prstGeom>
          <a:noFill/>
        </p:spPr>
        <p:txBody>
          <a:bodyPr wrap="square" rtlCol="0">
            <a:spAutoFit/>
          </a:bodyPr>
          <a:lstStyle/>
          <a:p>
            <a:pPr>
              <a:buFont typeface="Arial" pitchFamily="34" charset="0"/>
              <a:buChar char="•"/>
            </a:pPr>
            <a:r>
              <a:rPr lang="en-US" sz="2400" b="1" u="sng" dirty="0">
                <a:solidFill>
                  <a:srgbClr val="FFFF00"/>
                </a:solidFill>
              </a:rPr>
              <a:t>Shinto</a:t>
            </a:r>
            <a:r>
              <a:rPr lang="en-US" sz="2400" dirty="0"/>
              <a:t> </a:t>
            </a:r>
            <a:r>
              <a:rPr lang="en-US" sz="2400" dirty="0">
                <a:solidFill>
                  <a:srgbClr val="FFFF00"/>
                </a:solidFill>
              </a:rPr>
              <a:t>means “the way                                of the kami” </a:t>
            </a:r>
            <a:r>
              <a:rPr lang="en-US" b="1" i="1" dirty="0"/>
              <a:t>Kami</a:t>
            </a:r>
            <a:r>
              <a:rPr lang="en-US" i="1" dirty="0"/>
              <a:t> is the </a:t>
            </a:r>
            <a:r>
              <a:rPr lang="en-US" b="1" i="1" dirty="0"/>
              <a:t>Japanese</a:t>
            </a:r>
            <a:r>
              <a:rPr lang="en-US" i="1" dirty="0"/>
              <a:t> word for a god, deity, divinity, or spirit. It has been used to describe mind (</a:t>
            </a:r>
            <a:r>
              <a:rPr lang="ja-JP" altLang="en-US" i="1" dirty="0"/>
              <a:t>心霊</a:t>
            </a:r>
            <a:r>
              <a:rPr lang="en-US" altLang="ja-JP" i="1" dirty="0"/>
              <a:t>), </a:t>
            </a:r>
            <a:r>
              <a:rPr lang="en-US" i="1" dirty="0"/>
              <a:t>God (</a:t>
            </a:r>
            <a:r>
              <a:rPr lang="ja-JP" altLang="en-US" i="1" dirty="0"/>
              <a:t>ゴッド</a:t>
            </a:r>
            <a:r>
              <a:rPr lang="en-US" altLang="ja-JP" i="1" dirty="0"/>
              <a:t>), </a:t>
            </a:r>
            <a:r>
              <a:rPr lang="en-US" i="1" dirty="0"/>
              <a:t>supreme being (</a:t>
            </a:r>
            <a:r>
              <a:rPr lang="ja-JP" altLang="en-US" i="1" dirty="0"/>
              <a:t>至上者</a:t>
            </a:r>
            <a:r>
              <a:rPr lang="en-US" altLang="ja-JP" i="1" dirty="0"/>
              <a:t>),</a:t>
            </a:r>
            <a:r>
              <a:rPr lang="en-US" i="1" dirty="0"/>
              <a:t>, and anything that is worshipped.</a:t>
            </a:r>
            <a:endParaRPr lang="en-US" sz="2400" i="1" dirty="0"/>
          </a:p>
          <a:p>
            <a:endParaRPr lang="en-US" sz="2400" dirty="0"/>
          </a:p>
          <a:p>
            <a:pPr>
              <a:buFont typeface="Arial" pitchFamily="34" charset="0"/>
              <a:buChar char="•"/>
            </a:pPr>
            <a:r>
              <a:rPr lang="en-US" sz="2200" dirty="0"/>
              <a:t>Worshiped the forces of nature</a:t>
            </a:r>
          </a:p>
          <a:p>
            <a:endParaRPr lang="en-US" sz="2200" dirty="0"/>
          </a:p>
          <a:p>
            <a:pPr>
              <a:buFont typeface="Arial" pitchFamily="34" charset="0"/>
              <a:buChar char="•"/>
            </a:pPr>
            <a:r>
              <a:rPr lang="en-US" sz="2200" dirty="0"/>
              <a:t>Tradition still survives in Japan</a:t>
            </a:r>
          </a:p>
          <a:p>
            <a:endParaRPr lang="en-US" sz="2200" dirty="0"/>
          </a:p>
          <a:p>
            <a:pPr>
              <a:buFont typeface="Arial" pitchFamily="34" charset="0"/>
              <a:buChar char="•"/>
            </a:pPr>
            <a:r>
              <a:rPr lang="en-US" sz="2200" dirty="0"/>
              <a:t>Simple Shinto shrines are </a:t>
            </a:r>
          </a:p>
          <a:p>
            <a:r>
              <a:rPr lang="en-US" sz="2200" dirty="0"/>
              <a:t>all over Japan</a:t>
            </a:r>
          </a:p>
          <a:p>
            <a:endParaRPr lang="en-US" sz="2200" dirty="0"/>
          </a:p>
          <a:p>
            <a:pPr>
              <a:buFont typeface="Arial" pitchFamily="34" charset="0"/>
              <a:buChar char="•"/>
            </a:pPr>
            <a:r>
              <a:rPr lang="en-US" sz="2200" dirty="0"/>
              <a:t>Located in beautiful, natural settings</a:t>
            </a:r>
          </a:p>
          <a:p>
            <a:endParaRPr lang="en-US" sz="2200" dirty="0"/>
          </a:p>
          <a:p>
            <a:pPr>
              <a:buFont typeface="Arial" pitchFamily="34" charset="0"/>
              <a:buChar char="•"/>
            </a:pPr>
            <a:r>
              <a:rPr lang="en-US" sz="2200" dirty="0"/>
              <a:t>Dedicated to special sites, mountains, waterfalls, </a:t>
            </a:r>
          </a:p>
          <a:p>
            <a:r>
              <a:rPr lang="en-US" sz="2200" dirty="0"/>
              <a:t>ancient trees, even rocks</a:t>
            </a:r>
          </a:p>
        </p:txBody>
      </p:sp>
      <p:pic>
        <p:nvPicPr>
          <p:cNvPr id="18438" name="Picture 6" descr="http://farm3.staticflickr.com/2370/1938835239_17665942d1.jpg"/>
          <p:cNvPicPr>
            <a:picLocks noChangeAspect="1" noChangeArrowheads="1"/>
          </p:cNvPicPr>
          <p:nvPr/>
        </p:nvPicPr>
        <p:blipFill>
          <a:blip r:embed="rId2" cstate="print"/>
          <a:srcRect/>
          <a:stretch>
            <a:fillRect/>
          </a:stretch>
        </p:blipFill>
        <p:spPr bwMode="auto">
          <a:xfrm>
            <a:off x="6312311" y="4114800"/>
            <a:ext cx="2458064" cy="1905000"/>
          </a:xfrm>
          <a:prstGeom prst="rect">
            <a:avLst/>
          </a:prstGeom>
          <a:noFill/>
        </p:spPr>
      </p:pic>
      <p:pic>
        <p:nvPicPr>
          <p:cNvPr id="18440" name="Picture 8" descr="http://farm1.static.flickr.com/1/1188075_56a3271a51.jpg"/>
          <p:cNvPicPr>
            <a:picLocks noChangeAspect="1" noChangeArrowheads="1"/>
          </p:cNvPicPr>
          <p:nvPr/>
        </p:nvPicPr>
        <p:blipFill>
          <a:blip r:embed="rId3" cstate="print"/>
          <a:srcRect/>
          <a:stretch>
            <a:fillRect/>
          </a:stretch>
        </p:blipFill>
        <p:spPr bwMode="auto">
          <a:xfrm>
            <a:off x="4794399" y="5014911"/>
            <a:ext cx="2514713" cy="1704975"/>
          </a:xfrm>
          <a:prstGeom prst="rect">
            <a:avLst/>
          </a:prstGeom>
          <a:noFill/>
        </p:spPr>
      </p:pic>
      <p:pic>
        <p:nvPicPr>
          <p:cNvPr id="18442" name="Picture 10" descr="http://worldreligion.nielsonpi.com/media/shintoshrine.jpg"/>
          <p:cNvPicPr>
            <a:picLocks noChangeAspect="1" noChangeArrowheads="1"/>
          </p:cNvPicPr>
          <p:nvPr/>
        </p:nvPicPr>
        <p:blipFill>
          <a:blip r:embed="rId4" cstate="print"/>
          <a:srcRect/>
          <a:stretch>
            <a:fillRect/>
          </a:stretch>
        </p:blipFill>
        <p:spPr bwMode="auto">
          <a:xfrm>
            <a:off x="4680155" y="1049497"/>
            <a:ext cx="2743200" cy="2063850"/>
          </a:xfrm>
          <a:prstGeom prst="rect">
            <a:avLst/>
          </a:prstGeom>
          <a:noFill/>
        </p:spPr>
      </p:pic>
      <p:pic>
        <p:nvPicPr>
          <p:cNvPr id="9" name="Picture 2" descr="http://2.bp.blogspot.com/_ecwFf_ywRCU/SwFtZ3UDDEI/AAAAAAAAAFU/_KDnSQsyuMo/s1600/top.jpg"/>
          <p:cNvPicPr>
            <a:picLocks noChangeAspect="1" noChangeArrowheads="1"/>
          </p:cNvPicPr>
          <p:nvPr/>
        </p:nvPicPr>
        <p:blipFill>
          <a:blip r:embed="rId5" cstate="print"/>
          <a:srcRect/>
          <a:stretch>
            <a:fillRect/>
          </a:stretch>
        </p:blipFill>
        <p:spPr bwMode="auto">
          <a:xfrm>
            <a:off x="6553200" y="2209800"/>
            <a:ext cx="2461408" cy="1676400"/>
          </a:xfrm>
          <a:prstGeom prst="rect">
            <a:avLst/>
          </a:prstGeom>
          <a:noFill/>
        </p:spPr>
      </p:pic>
      <p:pic>
        <p:nvPicPr>
          <p:cNvPr id="18446" name="Picture 14" descr="http://asianconnection71.com/RoninRaiFuBlkZm.jpg"/>
          <p:cNvPicPr>
            <a:picLocks noChangeAspect="1" noChangeArrowheads="1"/>
          </p:cNvPicPr>
          <p:nvPr/>
        </p:nvPicPr>
        <p:blipFill>
          <a:blip r:embed="rId6" cstate="print"/>
          <a:srcRect/>
          <a:stretch>
            <a:fillRect/>
          </a:stretch>
        </p:blipFill>
        <p:spPr bwMode="auto">
          <a:xfrm>
            <a:off x="4343400" y="2743200"/>
            <a:ext cx="1600934" cy="1809751"/>
          </a:xfrm>
          <a:prstGeom prst="rect">
            <a:avLst/>
          </a:prstGeom>
          <a:noFill/>
        </p:spPr>
      </p:pic>
      <p:sp>
        <p:nvSpPr>
          <p:cNvPr id="12" name="TextBox 11"/>
          <p:cNvSpPr txBox="1"/>
          <p:nvPr/>
        </p:nvSpPr>
        <p:spPr>
          <a:xfrm>
            <a:off x="4343400" y="4419600"/>
            <a:ext cx="1905000" cy="338554"/>
          </a:xfrm>
          <a:prstGeom prst="rect">
            <a:avLst/>
          </a:prstGeom>
          <a:solidFill>
            <a:srgbClr val="01171D"/>
          </a:solidFill>
        </p:spPr>
        <p:txBody>
          <a:bodyPr wrap="square" rtlCol="0">
            <a:spAutoFit/>
          </a:bodyPr>
          <a:lstStyle/>
          <a:p>
            <a:r>
              <a:rPr lang="en-US" sz="1600" dirty="0"/>
              <a:t>Shinto god of wind</a:t>
            </a:r>
          </a:p>
        </p:txBody>
      </p:sp>
      <p:sp>
        <p:nvSpPr>
          <p:cNvPr id="10" name="TextBox 9">
            <a:extLst>
              <a:ext uri="{FF2B5EF4-FFF2-40B4-BE49-F238E27FC236}">
                <a16:creationId xmlns:a16="http://schemas.microsoft.com/office/drawing/2014/main" id="{0121C89A-70E9-4AAD-AE08-FBF0A1DDD1BA}"/>
              </a:ext>
            </a:extLst>
          </p:cNvPr>
          <p:cNvSpPr txBox="1"/>
          <p:nvPr/>
        </p:nvSpPr>
        <p:spPr>
          <a:xfrm>
            <a:off x="5044292" y="304800"/>
            <a:ext cx="3642508" cy="954107"/>
          </a:xfrm>
          <a:prstGeom prst="rect">
            <a:avLst/>
          </a:prstGeom>
          <a:solidFill>
            <a:schemeClr val="accent3">
              <a:lumMod val="75000"/>
            </a:schemeClr>
          </a:solidFill>
          <a:ln>
            <a:solidFill>
              <a:schemeClr val="tx1"/>
            </a:solidFill>
          </a:ln>
        </p:spPr>
        <p:txBody>
          <a:bodyPr wrap="square" rtlCol="0">
            <a:spAutoFit/>
          </a:bodyPr>
          <a:lstStyle/>
          <a:p>
            <a:pPr algn="ctr"/>
            <a:r>
              <a:rPr lang="en-US" sz="2800" dirty="0"/>
              <a:t>Shinto – A Religion of Nature &amp; Simplicity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0"/>
            <a:ext cx="9144000" cy="685800"/>
          </a:xfrm>
        </p:spPr>
        <p:txBody>
          <a:bodyPr>
            <a:normAutofit fontScale="90000"/>
          </a:bodyPr>
          <a:lstStyle/>
          <a:p>
            <a:pPr eaLnBrk="1" hangingPunct="1"/>
            <a:r>
              <a:rPr lang="en-US" sz="4000" dirty="0"/>
              <a:t>Chinese Influence on Japanese Identity</a:t>
            </a:r>
            <a:br>
              <a:rPr lang="en-US" sz="4000" dirty="0"/>
            </a:br>
            <a:endParaRPr lang="en-US" sz="4000" dirty="0"/>
          </a:p>
        </p:txBody>
      </p:sp>
      <p:pic>
        <p:nvPicPr>
          <p:cNvPr id="15363" name="Picture 6" descr="WHN001 copy"/>
          <p:cNvPicPr>
            <a:picLocks noChangeAspect="1" noChangeArrowheads="1"/>
          </p:cNvPicPr>
          <p:nvPr/>
        </p:nvPicPr>
        <p:blipFill>
          <a:blip r:embed="rId3" cstate="print"/>
          <a:srcRect/>
          <a:stretch>
            <a:fillRect/>
          </a:stretch>
        </p:blipFill>
        <p:spPr bwMode="auto">
          <a:xfrm>
            <a:off x="310516" y="152400"/>
            <a:ext cx="3124200" cy="2244518"/>
          </a:xfrm>
          <a:prstGeom prst="rect">
            <a:avLst/>
          </a:prstGeom>
          <a:noFill/>
          <a:ln w="9525">
            <a:noFill/>
            <a:miter lim="800000"/>
            <a:headEnd/>
            <a:tailEnd/>
          </a:ln>
        </p:spPr>
      </p:pic>
      <p:sp>
        <p:nvSpPr>
          <p:cNvPr id="3079" name="Rectangle 7"/>
          <p:cNvSpPr>
            <a:spLocks noGrp="1" noChangeArrowheads="1"/>
          </p:cNvSpPr>
          <p:nvPr>
            <p:ph type="body" sz="half" idx="2"/>
          </p:nvPr>
        </p:nvSpPr>
        <p:spPr>
          <a:xfrm>
            <a:off x="3627120" y="304800"/>
            <a:ext cx="5562600" cy="3124200"/>
          </a:xfrm>
        </p:spPr>
        <p:txBody>
          <a:bodyPr>
            <a:noAutofit/>
          </a:bodyPr>
          <a:lstStyle/>
          <a:p>
            <a:pPr marL="236538" indent="-236538" algn="ctr" eaLnBrk="1" hangingPunct="1">
              <a:buNone/>
            </a:pPr>
            <a:r>
              <a:rPr lang="en-US" sz="2400" b="1" dirty="0">
                <a:solidFill>
                  <a:srgbClr val="FFFF00"/>
                </a:solidFill>
              </a:rPr>
              <a:t>Japan borrowed many Chinese          ideas and innovations</a:t>
            </a:r>
          </a:p>
          <a:p>
            <a:pPr marL="236538" indent="-236538" eaLnBrk="1" hangingPunct="1"/>
            <a:r>
              <a:rPr lang="en-US" sz="2400" dirty="0"/>
              <a:t>Chinese writing script and literature</a:t>
            </a:r>
          </a:p>
          <a:p>
            <a:pPr marL="236538" indent="-236538" eaLnBrk="1" hangingPunct="1"/>
            <a:r>
              <a:rPr lang="en-US" sz="2400" dirty="0"/>
              <a:t>Governmental organization</a:t>
            </a:r>
          </a:p>
          <a:p>
            <a:pPr marL="236538" indent="-236538" eaLnBrk="1" hangingPunct="1"/>
            <a:r>
              <a:rPr lang="en-US" sz="2400" dirty="0"/>
              <a:t>Buddhism</a:t>
            </a:r>
          </a:p>
          <a:p>
            <a:pPr marL="236538" indent="-236538" eaLnBrk="1" hangingPunct="1"/>
            <a:r>
              <a:rPr lang="en-US" sz="2400" dirty="0"/>
              <a:t>Persistence of Shinto</a:t>
            </a:r>
          </a:p>
          <a:p>
            <a:pPr marL="236538" indent="-236538" eaLnBrk="1" hangingPunct="1"/>
            <a:r>
              <a:rPr lang="en-US" sz="2400" dirty="0"/>
              <a:t>Emperors claimed  divine absolute power = </a:t>
            </a:r>
            <a:r>
              <a:rPr lang="en-US" sz="2400" b="1" dirty="0">
                <a:solidFill>
                  <a:srgbClr val="FFFF00"/>
                </a:solidFill>
              </a:rPr>
              <a:t>“Heavenly Emperor”</a:t>
            </a:r>
          </a:p>
          <a:p>
            <a:pPr marL="236538" indent="-236538" eaLnBrk="1" hangingPunct="1"/>
            <a:r>
              <a:rPr lang="en-US" sz="2400" dirty="0"/>
              <a:t>Tea Ceremony</a:t>
            </a:r>
          </a:p>
        </p:txBody>
      </p:sp>
      <p:sp>
        <p:nvSpPr>
          <p:cNvPr id="5" name="TextBox 4"/>
          <p:cNvSpPr txBox="1"/>
          <p:nvPr/>
        </p:nvSpPr>
        <p:spPr>
          <a:xfrm>
            <a:off x="6485724" y="3759756"/>
            <a:ext cx="2362200" cy="2462213"/>
          </a:xfrm>
          <a:prstGeom prst="rect">
            <a:avLst/>
          </a:prstGeom>
          <a:solidFill>
            <a:schemeClr val="accent4">
              <a:lumMod val="50000"/>
            </a:schemeClr>
          </a:solidFill>
          <a:ln>
            <a:solidFill>
              <a:srgbClr val="FFFF00"/>
            </a:solidFill>
          </a:ln>
        </p:spPr>
        <p:txBody>
          <a:bodyPr wrap="square" rtlCol="0">
            <a:spAutoFit/>
          </a:bodyPr>
          <a:lstStyle/>
          <a:p>
            <a:pPr algn="ctr"/>
            <a:r>
              <a:rPr lang="en-US" sz="2200" b="1" dirty="0">
                <a:solidFill>
                  <a:schemeClr val="tx2">
                    <a:lumMod val="90000"/>
                  </a:schemeClr>
                </a:solidFill>
              </a:rPr>
              <a:t>Modified and discarded some ideas =</a:t>
            </a:r>
          </a:p>
          <a:p>
            <a:pPr algn="ctr"/>
            <a:r>
              <a:rPr lang="en-US" sz="2200" b="1" u="sng" dirty="0">
                <a:solidFill>
                  <a:schemeClr val="tx2">
                    <a:lumMod val="90000"/>
                  </a:schemeClr>
                </a:solidFill>
              </a:rPr>
              <a:t> </a:t>
            </a:r>
            <a:r>
              <a:rPr lang="en-US" sz="2200" b="1" u="sng" dirty="0">
                <a:solidFill>
                  <a:srgbClr val="FFFF00"/>
                </a:solidFill>
              </a:rPr>
              <a:t>selective borrowing  </a:t>
            </a:r>
            <a:r>
              <a:rPr lang="en-US" sz="2200" b="1" dirty="0">
                <a:solidFill>
                  <a:schemeClr val="tx2">
                    <a:lumMod val="90000"/>
                  </a:schemeClr>
                </a:solidFill>
              </a:rPr>
              <a:t>creates unique culture</a:t>
            </a:r>
          </a:p>
        </p:txBody>
      </p:sp>
      <p:sp>
        <p:nvSpPr>
          <p:cNvPr id="6" name="TextBox 5"/>
          <p:cNvSpPr txBox="1"/>
          <p:nvPr/>
        </p:nvSpPr>
        <p:spPr>
          <a:xfrm>
            <a:off x="129542" y="2449191"/>
            <a:ext cx="3497578" cy="1785104"/>
          </a:xfrm>
          <a:prstGeom prst="rect">
            <a:avLst/>
          </a:prstGeom>
          <a:noFill/>
        </p:spPr>
        <p:txBody>
          <a:bodyPr wrap="square" rtlCol="0">
            <a:spAutoFit/>
          </a:bodyPr>
          <a:lstStyle/>
          <a:p>
            <a:r>
              <a:rPr lang="en-US" sz="2200" dirty="0"/>
              <a:t>Developed own writing in 900 A.D. = </a:t>
            </a:r>
            <a:r>
              <a:rPr lang="en-US" sz="2200" b="1" u="sng" dirty="0">
                <a:solidFill>
                  <a:srgbClr val="FFFF00"/>
                </a:solidFill>
              </a:rPr>
              <a:t>KANA </a:t>
            </a:r>
            <a:r>
              <a:rPr lang="en-US" sz="2200" dirty="0"/>
              <a:t>– phonetic symbols represent syllables  = increased literacy rate</a:t>
            </a:r>
          </a:p>
        </p:txBody>
      </p:sp>
      <p:pic>
        <p:nvPicPr>
          <p:cNvPr id="33798" name="Picture 6" descr="http://fc07.deviantart.net/fs71/i/2010/308/e/a/fruits_basket_kana_chart_by_amarisl-d324zx2.jpg"/>
          <p:cNvPicPr>
            <a:picLocks noChangeAspect="1" noChangeArrowheads="1"/>
          </p:cNvPicPr>
          <p:nvPr/>
        </p:nvPicPr>
        <p:blipFill>
          <a:blip r:embed="rId4" cstate="print"/>
          <a:srcRect/>
          <a:stretch>
            <a:fillRect/>
          </a:stretch>
        </p:blipFill>
        <p:spPr bwMode="auto">
          <a:xfrm>
            <a:off x="186691" y="4305299"/>
            <a:ext cx="3371851" cy="2247901"/>
          </a:xfrm>
          <a:prstGeom prst="rect">
            <a:avLst/>
          </a:prstGeom>
          <a:noFill/>
        </p:spPr>
      </p:pic>
      <p:pic>
        <p:nvPicPr>
          <p:cNvPr id="33800" name="Picture 8" descr="http://2.bp.blogspot.com/-4Juxmqm7nrY/Ts-XwQaCM_I/AAAAAAAAAA0/B326gpY0nBk/s1600/japanese+tea2.jpg"/>
          <p:cNvPicPr>
            <a:picLocks noChangeAspect="1" noChangeArrowheads="1"/>
          </p:cNvPicPr>
          <p:nvPr/>
        </p:nvPicPr>
        <p:blipFill>
          <a:blip r:embed="rId5" cstate="print"/>
          <a:srcRect/>
          <a:stretch>
            <a:fillRect/>
          </a:stretch>
        </p:blipFill>
        <p:spPr bwMode="auto">
          <a:xfrm>
            <a:off x="3810000" y="4724400"/>
            <a:ext cx="2496655"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3124200" cy="523220"/>
          </a:xfrm>
          <a:prstGeom prst="rect">
            <a:avLst/>
          </a:prstGeom>
          <a:noFill/>
        </p:spPr>
        <p:txBody>
          <a:bodyPr wrap="square" rtlCol="0">
            <a:spAutoFit/>
          </a:bodyPr>
          <a:lstStyle/>
          <a:p>
            <a:r>
              <a:rPr lang="en-US" sz="2800" b="1" dirty="0"/>
              <a:t>The Heian Period</a:t>
            </a:r>
          </a:p>
        </p:txBody>
      </p:sp>
      <p:sp>
        <p:nvSpPr>
          <p:cNvPr id="3" name="TextBox 2"/>
          <p:cNvSpPr txBox="1"/>
          <p:nvPr/>
        </p:nvSpPr>
        <p:spPr>
          <a:xfrm>
            <a:off x="304800" y="685800"/>
            <a:ext cx="3657600" cy="3785652"/>
          </a:xfrm>
          <a:prstGeom prst="rect">
            <a:avLst/>
          </a:prstGeom>
          <a:solidFill>
            <a:schemeClr val="accent4">
              <a:lumMod val="50000"/>
            </a:schemeClr>
          </a:solidFill>
          <a:ln>
            <a:solidFill>
              <a:schemeClr val="tx1"/>
            </a:solidFill>
          </a:ln>
        </p:spPr>
        <p:txBody>
          <a:bodyPr wrap="square" rtlCol="0">
            <a:spAutoFit/>
          </a:bodyPr>
          <a:lstStyle/>
          <a:p>
            <a:pPr>
              <a:buFont typeface="Arial" pitchFamily="34" charset="0"/>
              <a:buChar char="•"/>
            </a:pPr>
            <a:r>
              <a:rPr lang="en-US" sz="2400" dirty="0">
                <a:solidFill>
                  <a:schemeClr val="accent4">
                    <a:lumMod val="20000"/>
                    <a:lumOff val="80000"/>
                  </a:schemeClr>
                </a:solidFill>
              </a:rPr>
              <a:t>794 – 1185 A.D.</a:t>
            </a:r>
          </a:p>
          <a:p>
            <a:pPr>
              <a:buFont typeface="Arial" pitchFamily="34" charset="0"/>
              <a:buChar char="•"/>
            </a:pPr>
            <a:r>
              <a:rPr lang="en-US" sz="2400" dirty="0">
                <a:solidFill>
                  <a:schemeClr val="accent4">
                    <a:lumMod val="20000"/>
                    <a:lumOff val="80000"/>
                  </a:schemeClr>
                </a:solidFill>
              </a:rPr>
              <a:t>Emperors ceremonial only</a:t>
            </a:r>
          </a:p>
          <a:p>
            <a:pPr>
              <a:buFont typeface="Arial" pitchFamily="34" charset="0"/>
              <a:buChar char="•"/>
            </a:pPr>
            <a:r>
              <a:rPr lang="en-US" sz="2400" dirty="0">
                <a:solidFill>
                  <a:schemeClr val="accent4">
                    <a:lumMod val="20000"/>
                    <a:lumOff val="80000"/>
                  </a:schemeClr>
                </a:solidFill>
              </a:rPr>
              <a:t>Fujiwara (noblemen) held real power</a:t>
            </a:r>
          </a:p>
          <a:p>
            <a:pPr>
              <a:buFont typeface="Arial" pitchFamily="34" charset="0"/>
              <a:buChar char="•"/>
            </a:pPr>
            <a:r>
              <a:rPr lang="en-US" sz="2400" dirty="0">
                <a:solidFill>
                  <a:schemeClr val="accent4">
                    <a:lumMod val="20000"/>
                    <a:lumOff val="80000"/>
                  </a:schemeClr>
                </a:solidFill>
              </a:rPr>
              <a:t>Noblemen &amp; women lived in fairytale elegance:</a:t>
            </a:r>
          </a:p>
          <a:p>
            <a:pPr lvl="1">
              <a:buFont typeface="Arial" pitchFamily="34" charset="0"/>
              <a:buChar char="•"/>
            </a:pPr>
            <a:r>
              <a:rPr lang="en-US" sz="2400" dirty="0">
                <a:solidFill>
                  <a:schemeClr val="accent4">
                    <a:lumMod val="20000"/>
                    <a:lumOff val="80000"/>
                  </a:schemeClr>
                </a:solidFill>
              </a:rPr>
              <a:t>Beautiful pavilions</a:t>
            </a:r>
          </a:p>
          <a:p>
            <a:pPr lvl="1">
              <a:buFont typeface="Arial" pitchFamily="34" charset="0"/>
              <a:buChar char="•"/>
            </a:pPr>
            <a:r>
              <a:rPr lang="en-US" sz="2400" dirty="0">
                <a:solidFill>
                  <a:schemeClr val="accent4">
                    <a:lumMod val="20000"/>
                    <a:lumOff val="80000"/>
                  </a:schemeClr>
                </a:solidFill>
              </a:rPr>
              <a:t>Gardens &amp; lotus pools</a:t>
            </a:r>
          </a:p>
          <a:p>
            <a:pPr lvl="1">
              <a:buFont typeface="Arial" pitchFamily="34" charset="0"/>
              <a:buChar char="•"/>
            </a:pPr>
            <a:r>
              <a:rPr lang="en-US" sz="2400" dirty="0">
                <a:solidFill>
                  <a:schemeClr val="accent4">
                    <a:lumMod val="20000"/>
                    <a:lumOff val="80000"/>
                  </a:schemeClr>
                </a:solidFill>
              </a:rPr>
              <a:t>Dressed in silk</a:t>
            </a:r>
          </a:p>
        </p:txBody>
      </p:sp>
      <p:sp>
        <p:nvSpPr>
          <p:cNvPr id="4" name="TextBox 3"/>
          <p:cNvSpPr txBox="1"/>
          <p:nvPr/>
        </p:nvSpPr>
        <p:spPr>
          <a:xfrm>
            <a:off x="5867400" y="2362200"/>
            <a:ext cx="3276600" cy="2462213"/>
          </a:xfrm>
          <a:prstGeom prst="rect">
            <a:avLst/>
          </a:prstGeom>
          <a:noFill/>
        </p:spPr>
        <p:txBody>
          <a:bodyPr wrap="square" rtlCol="0">
            <a:spAutoFit/>
          </a:bodyPr>
          <a:lstStyle/>
          <a:p>
            <a:pPr>
              <a:buFont typeface="Arial" pitchFamily="34" charset="0"/>
              <a:buChar char="•"/>
            </a:pPr>
            <a:r>
              <a:rPr lang="en-US" sz="2200" b="1" dirty="0"/>
              <a:t>Men studied Chinese; women could not</a:t>
            </a:r>
          </a:p>
          <a:p>
            <a:pPr>
              <a:buFont typeface="Arial" pitchFamily="34" charset="0"/>
              <a:buChar char="•"/>
            </a:pPr>
            <a:r>
              <a:rPr lang="en-US" sz="2200" b="1" dirty="0"/>
              <a:t>Fortunately, </a:t>
            </a:r>
            <a:r>
              <a:rPr lang="en-US" sz="2200" b="1" dirty="0">
                <a:solidFill>
                  <a:srgbClr val="FFFF00"/>
                </a:solidFill>
              </a:rPr>
              <a:t>Murasaki Shikibu</a:t>
            </a:r>
            <a:r>
              <a:rPr lang="en-US" sz="2200" b="1" dirty="0"/>
              <a:t> broke  rules:</a:t>
            </a:r>
          </a:p>
          <a:p>
            <a:pPr>
              <a:buFont typeface="Arial" pitchFamily="34" charset="0"/>
              <a:buChar char="•"/>
            </a:pPr>
            <a:r>
              <a:rPr lang="en-US" sz="2200" b="1" dirty="0"/>
              <a:t>She </a:t>
            </a:r>
            <a:r>
              <a:rPr lang="en-US" sz="2200" b="1" dirty="0">
                <a:solidFill>
                  <a:srgbClr val="FFFF00"/>
                </a:solidFill>
              </a:rPr>
              <a:t>wrote world’s first full length novel:   </a:t>
            </a:r>
            <a:r>
              <a:rPr lang="en-US" sz="2200" b="1" i="1" dirty="0"/>
              <a:t>The Tale of Genji</a:t>
            </a:r>
          </a:p>
        </p:txBody>
      </p:sp>
      <p:pic>
        <p:nvPicPr>
          <p:cNvPr id="19458" name="Picture 2" descr="http://data.whicdn.com/images/5682752/IMG_7879cs_thumb.jpg"/>
          <p:cNvPicPr>
            <a:picLocks noChangeAspect="1" noChangeArrowheads="1"/>
          </p:cNvPicPr>
          <p:nvPr/>
        </p:nvPicPr>
        <p:blipFill>
          <a:blip r:embed="rId2" cstate="print"/>
          <a:srcRect/>
          <a:stretch>
            <a:fillRect/>
          </a:stretch>
        </p:blipFill>
        <p:spPr bwMode="auto">
          <a:xfrm>
            <a:off x="4419600" y="304800"/>
            <a:ext cx="2438400" cy="2032000"/>
          </a:xfrm>
          <a:prstGeom prst="rect">
            <a:avLst/>
          </a:prstGeom>
          <a:noFill/>
        </p:spPr>
      </p:pic>
      <p:pic>
        <p:nvPicPr>
          <p:cNvPr id="19460" name="Picture 4" descr="http://bhoffert.faculty.noctrl.edu/teaching/Heian.Clothing.trim.png"/>
          <p:cNvPicPr>
            <a:picLocks noChangeAspect="1" noChangeArrowheads="1"/>
          </p:cNvPicPr>
          <p:nvPr/>
        </p:nvPicPr>
        <p:blipFill>
          <a:blip r:embed="rId3" cstate="print"/>
          <a:srcRect/>
          <a:stretch>
            <a:fillRect/>
          </a:stretch>
        </p:blipFill>
        <p:spPr bwMode="auto">
          <a:xfrm>
            <a:off x="4419600" y="2438400"/>
            <a:ext cx="1320882" cy="2162075"/>
          </a:xfrm>
          <a:prstGeom prst="rect">
            <a:avLst/>
          </a:prstGeom>
          <a:noFill/>
        </p:spPr>
      </p:pic>
      <p:pic>
        <p:nvPicPr>
          <p:cNvPr id="19462" name="Picture 6" descr="http://dailyjapanesetextile.files.wordpress.com/2012/09/heian-nobleman-wide-part-of-obi-daily-japanese-textile-img_5342.jpg"/>
          <p:cNvPicPr>
            <a:picLocks noChangeAspect="1" noChangeArrowheads="1"/>
          </p:cNvPicPr>
          <p:nvPr/>
        </p:nvPicPr>
        <p:blipFill>
          <a:blip r:embed="rId4" cstate="print"/>
          <a:srcRect/>
          <a:stretch>
            <a:fillRect/>
          </a:stretch>
        </p:blipFill>
        <p:spPr bwMode="auto">
          <a:xfrm>
            <a:off x="7058527" y="304800"/>
            <a:ext cx="1856873" cy="1981200"/>
          </a:xfrm>
          <a:prstGeom prst="rect">
            <a:avLst/>
          </a:prstGeom>
          <a:noFill/>
        </p:spPr>
      </p:pic>
      <p:pic>
        <p:nvPicPr>
          <p:cNvPr id="19464" name="Picture 8" descr="http://ak.picdn.net/shutterstock/videos/695920/preview/stock-footage-chinese-temple-garden-and-lotus-pool-hong-kong.jpg"/>
          <p:cNvPicPr>
            <a:picLocks noChangeAspect="1" noChangeArrowheads="1"/>
          </p:cNvPicPr>
          <p:nvPr/>
        </p:nvPicPr>
        <p:blipFill>
          <a:blip r:embed="rId5" cstate="print"/>
          <a:srcRect/>
          <a:stretch>
            <a:fillRect/>
          </a:stretch>
        </p:blipFill>
        <p:spPr bwMode="auto">
          <a:xfrm>
            <a:off x="304800" y="4648200"/>
            <a:ext cx="3581400" cy="2005585"/>
          </a:xfrm>
          <a:prstGeom prst="rect">
            <a:avLst/>
          </a:prstGeom>
          <a:noFill/>
        </p:spPr>
      </p:pic>
      <p:pic>
        <p:nvPicPr>
          <p:cNvPr id="19466" name="Picture 10" descr="http://us.123rf.com/400wm/400/400/yuriz/yuriz0610/yuriz061000019/579312-blossom-lotus-flower-in-japanese-pond.jpg"/>
          <p:cNvPicPr>
            <a:picLocks noChangeAspect="1" noChangeArrowheads="1"/>
          </p:cNvPicPr>
          <p:nvPr/>
        </p:nvPicPr>
        <p:blipFill>
          <a:blip r:embed="rId6" cstate="print"/>
          <a:srcRect/>
          <a:stretch>
            <a:fillRect/>
          </a:stretch>
        </p:blipFill>
        <p:spPr bwMode="auto">
          <a:xfrm rot="19732467">
            <a:off x="4249750" y="4636270"/>
            <a:ext cx="1333500" cy="1778000"/>
          </a:xfrm>
          <a:prstGeom prst="rect">
            <a:avLst/>
          </a:prstGeom>
          <a:noFill/>
        </p:spPr>
      </p:pic>
      <p:pic>
        <p:nvPicPr>
          <p:cNvPr id="19468" name="Picture 12" descr="http://scawley.files.wordpress.com/2008/05/51pp0wqmail_ss500_.jpg?w=300&amp;h=300"/>
          <p:cNvPicPr>
            <a:picLocks noChangeAspect="1" noChangeArrowheads="1"/>
          </p:cNvPicPr>
          <p:nvPr/>
        </p:nvPicPr>
        <p:blipFill>
          <a:blip r:embed="rId7" cstate="print"/>
          <a:srcRect/>
          <a:stretch>
            <a:fillRect/>
          </a:stretch>
        </p:blipFill>
        <p:spPr bwMode="auto">
          <a:xfrm>
            <a:off x="7086600" y="4800600"/>
            <a:ext cx="1828800" cy="1828800"/>
          </a:xfrm>
          <a:prstGeom prst="rect">
            <a:avLst/>
          </a:prstGeom>
          <a:noFill/>
        </p:spPr>
      </p:pic>
      <p:pic>
        <p:nvPicPr>
          <p:cNvPr id="19470" name="Picture 14" descr="http://bilder.poster.net/LRG/27/2745/BXDTD00Z.jpg"/>
          <p:cNvPicPr>
            <a:picLocks noChangeAspect="1" noChangeArrowheads="1"/>
          </p:cNvPicPr>
          <p:nvPr/>
        </p:nvPicPr>
        <p:blipFill>
          <a:blip r:embed="rId8" cstate="print"/>
          <a:srcRect/>
          <a:stretch>
            <a:fillRect/>
          </a:stretch>
        </p:blipFill>
        <p:spPr bwMode="auto">
          <a:xfrm rot="923911">
            <a:off x="5697319" y="5245332"/>
            <a:ext cx="1168400" cy="8763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28600"/>
            <a:ext cx="5562600" cy="523220"/>
          </a:xfrm>
          <a:prstGeom prst="rect">
            <a:avLst/>
          </a:prstGeom>
          <a:noFill/>
          <a:ln>
            <a:solidFill>
              <a:srgbClr val="FFFF00"/>
            </a:solidFill>
          </a:ln>
        </p:spPr>
        <p:txBody>
          <a:bodyPr wrap="square" rtlCol="0">
            <a:spAutoFit/>
          </a:bodyPr>
          <a:lstStyle/>
          <a:p>
            <a:r>
              <a:rPr lang="en-US" sz="2800" b="1" dirty="0">
                <a:solidFill>
                  <a:srgbClr val="FFFF00"/>
                </a:solidFill>
              </a:rPr>
              <a:t>Warriors Establish Feudalism</a:t>
            </a:r>
          </a:p>
        </p:txBody>
      </p:sp>
      <p:sp>
        <p:nvSpPr>
          <p:cNvPr id="3" name="TextBox 2"/>
          <p:cNvSpPr txBox="1"/>
          <p:nvPr/>
        </p:nvSpPr>
        <p:spPr>
          <a:xfrm>
            <a:off x="304800" y="990600"/>
            <a:ext cx="2895600" cy="5632311"/>
          </a:xfrm>
          <a:prstGeom prst="rect">
            <a:avLst/>
          </a:prstGeom>
          <a:noFill/>
        </p:spPr>
        <p:txBody>
          <a:bodyPr wrap="square" rtlCol="0">
            <a:spAutoFit/>
          </a:bodyPr>
          <a:lstStyle/>
          <a:p>
            <a:pPr>
              <a:buFont typeface="Arial" pitchFamily="34" charset="0"/>
              <a:buChar char="•"/>
            </a:pPr>
            <a:r>
              <a:rPr lang="en-US" sz="2100" dirty="0"/>
              <a:t>Feudal warfare swept Japan in 1403</a:t>
            </a:r>
          </a:p>
          <a:p>
            <a:pPr>
              <a:buFont typeface="Arial" pitchFamily="34" charset="0"/>
              <a:buChar char="•"/>
            </a:pPr>
            <a:endParaRPr lang="en-US" sz="2100" dirty="0"/>
          </a:p>
          <a:p>
            <a:pPr>
              <a:buFont typeface="Arial" pitchFamily="34" charset="0"/>
              <a:buChar char="•"/>
            </a:pPr>
            <a:r>
              <a:rPr lang="en-US" sz="2100" dirty="0"/>
              <a:t>People loyal to local warlords, not central government</a:t>
            </a:r>
          </a:p>
          <a:p>
            <a:pPr>
              <a:buFont typeface="Arial" pitchFamily="34" charset="0"/>
              <a:buChar char="•"/>
            </a:pPr>
            <a:endParaRPr lang="en-US" sz="2100" dirty="0"/>
          </a:p>
          <a:p>
            <a:pPr>
              <a:buFont typeface="Arial" pitchFamily="34" charset="0"/>
              <a:buChar char="•"/>
            </a:pPr>
            <a:r>
              <a:rPr lang="en-US" sz="2100" dirty="0"/>
              <a:t>Emperor = almost no power – respected figurehead</a:t>
            </a:r>
          </a:p>
          <a:p>
            <a:pPr>
              <a:buFont typeface="Arial" pitchFamily="34" charset="0"/>
              <a:buChar char="•"/>
            </a:pPr>
            <a:endParaRPr lang="en-US" sz="2100" dirty="0"/>
          </a:p>
          <a:p>
            <a:pPr>
              <a:buFont typeface="Arial" pitchFamily="34" charset="0"/>
              <a:buChar char="•"/>
            </a:pPr>
            <a:r>
              <a:rPr lang="en-US" sz="2100" dirty="0"/>
              <a:t>Warrior aristocracy dominated</a:t>
            </a:r>
          </a:p>
          <a:p>
            <a:pPr>
              <a:buFont typeface="Arial" pitchFamily="34" charset="0"/>
              <a:buChar char="•"/>
            </a:pPr>
            <a:endParaRPr lang="en-US" sz="2100" dirty="0"/>
          </a:p>
          <a:p>
            <a:pPr>
              <a:buFont typeface="Arial" pitchFamily="34" charset="0"/>
              <a:buChar char="•"/>
            </a:pPr>
            <a:r>
              <a:rPr lang="en-US" sz="2100" b="1" u="sng" dirty="0">
                <a:solidFill>
                  <a:srgbClr val="FFFF00"/>
                </a:solidFill>
              </a:rPr>
              <a:t>Shogun</a:t>
            </a:r>
            <a:r>
              <a:rPr lang="en-US" sz="2100" dirty="0"/>
              <a:t> = supreme military commander</a:t>
            </a:r>
          </a:p>
          <a:p>
            <a:pPr>
              <a:buFont typeface="Arial" pitchFamily="34" charset="0"/>
              <a:buChar char="•"/>
            </a:pPr>
            <a:endParaRPr lang="en-US" sz="2400" dirty="0"/>
          </a:p>
        </p:txBody>
      </p:sp>
      <p:pic>
        <p:nvPicPr>
          <p:cNvPr id="6152" name="Picture 8" descr="http://upload.wikimedia.org/wikipedia/commons/e/ea/Social_stratification_in_feudal_Japan_(12th_-_19th_century).gif"/>
          <p:cNvPicPr>
            <a:picLocks noChangeAspect="1" noChangeArrowheads="1"/>
          </p:cNvPicPr>
          <p:nvPr/>
        </p:nvPicPr>
        <p:blipFill>
          <a:blip r:embed="rId2" cstate="print"/>
          <a:srcRect/>
          <a:stretch>
            <a:fillRect/>
          </a:stretch>
        </p:blipFill>
        <p:spPr bwMode="auto">
          <a:xfrm>
            <a:off x="3429000" y="838200"/>
            <a:ext cx="5486400" cy="5814453"/>
          </a:xfrm>
          <a:prstGeom prst="rect">
            <a:avLst/>
          </a:prstGeom>
          <a:solidFill>
            <a:schemeClr val="accent5">
              <a:lumMod val="20000"/>
              <a:lumOff val="80000"/>
            </a:schemeClr>
          </a:solidFill>
        </p:spPr>
      </p:pic>
      <p:sp>
        <p:nvSpPr>
          <p:cNvPr id="5" name="TextBox 4"/>
          <p:cNvSpPr txBox="1"/>
          <p:nvPr/>
        </p:nvSpPr>
        <p:spPr>
          <a:xfrm>
            <a:off x="7315200" y="4572000"/>
            <a:ext cx="1295400" cy="584775"/>
          </a:xfrm>
          <a:prstGeom prst="rect">
            <a:avLst/>
          </a:prstGeom>
          <a:solidFill>
            <a:schemeClr val="tx2"/>
          </a:solidFill>
        </p:spPr>
        <p:txBody>
          <a:bodyPr wrap="square" rtlCol="0">
            <a:spAutoFit/>
          </a:bodyPr>
          <a:lstStyle/>
          <a:p>
            <a:r>
              <a:rPr lang="en-US" sz="1600" dirty="0">
                <a:solidFill>
                  <a:srgbClr val="002060"/>
                </a:solidFill>
              </a:rPr>
              <a:t>75% of population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4572000" cy="523220"/>
          </a:xfrm>
          <a:prstGeom prst="rect">
            <a:avLst/>
          </a:prstGeom>
          <a:noFill/>
          <a:ln>
            <a:solidFill>
              <a:schemeClr val="tx1"/>
            </a:solidFill>
          </a:ln>
        </p:spPr>
        <p:txBody>
          <a:bodyPr wrap="square" rtlCol="0">
            <a:spAutoFit/>
          </a:bodyPr>
          <a:lstStyle/>
          <a:p>
            <a:r>
              <a:rPr lang="en-US" sz="2800" b="1" dirty="0">
                <a:solidFill>
                  <a:srgbClr val="FFFF00"/>
                </a:solidFill>
              </a:rPr>
              <a:t>The Ways of the Warrior</a:t>
            </a:r>
          </a:p>
        </p:txBody>
      </p:sp>
      <p:sp>
        <p:nvSpPr>
          <p:cNvPr id="3" name="TextBox 2"/>
          <p:cNvSpPr txBox="1"/>
          <p:nvPr/>
        </p:nvSpPr>
        <p:spPr>
          <a:xfrm>
            <a:off x="5105400" y="0"/>
            <a:ext cx="4038600" cy="6370974"/>
          </a:xfrm>
          <a:prstGeom prst="rect">
            <a:avLst/>
          </a:prstGeom>
          <a:noFill/>
        </p:spPr>
        <p:txBody>
          <a:bodyPr wrap="square" rtlCol="0">
            <a:spAutoFit/>
          </a:bodyPr>
          <a:lstStyle/>
          <a:p>
            <a:pPr>
              <a:buFont typeface="Arial" pitchFamily="34" charset="0"/>
              <a:buChar char="•"/>
            </a:pPr>
            <a:r>
              <a:rPr lang="en-US" sz="2400" b="1" u="sng" dirty="0">
                <a:solidFill>
                  <a:srgbClr val="FFFF00"/>
                </a:solidFill>
              </a:rPr>
              <a:t>Shogun</a:t>
            </a:r>
            <a:r>
              <a:rPr lang="en-US" sz="2400" dirty="0"/>
              <a:t> initially controlled only part of Japan – later on controlled all of Japan</a:t>
            </a:r>
          </a:p>
          <a:p>
            <a:endParaRPr lang="en-US" sz="2400" dirty="0"/>
          </a:p>
          <a:p>
            <a:pPr>
              <a:buFont typeface="Arial" pitchFamily="34" charset="0"/>
              <a:buChar char="•"/>
            </a:pPr>
            <a:r>
              <a:rPr lang="en-US" sz="2400" dirty="0"/>
              <a:t>Vassal Lords promised to support Shogun  w/armies</a:t>
            </a:r>
          </a:p>
          <a:p>
            <a:endParaRPr lang="en-US" sz="2400" dirty="0"/>
          </a:p>
          <a:p>
            <a:pPr>
              <a:buFont typeface="Arial" pitchFamily="34" charset="0"/>
              <a:buChar char="•"/>
            </a:pPr>
            <a:r>
              <a:rPr lang="en-US" sz="2400" dirty="0"/>
              <a:t>Warrior Lord = </a:t>
            </a:r>
            <a:r>
              <a:rPr lang="en-US" sz="2400" b="1" u="sng" dirty="0">
                <a:solidFill>
                  <a:srgbClr val="FFFF00"/>
                </a:solidFill>
              </a:rPr>
              <a:t>Daimyo</a:t>
            </a:r>
          </a:p>
          <a:p>
            <a:endParaRPr lang="en-US" sz="2400" b="1" u="sng" dirty="0">
              <a:solidFill>
                <a:srgbClr val="FFFF00"/>
              </a:solidFill>
            </a:endParaRPr>
          </a:p>
          <a:p>
            <a:pPr>
              <a:buFont typeface="Arial" pitchFamily="34" charset="0"/>
              <a:buChar char="•"/>
            </a:pPr>
            <a:r>
              <a:rPr lang="en-US" sz="2400" dirty="0"/>
              <a:t>highly skilled Warriors = </a:t>
            </a:r>
            <a:r>
              <a:rPr lang="en-US" sz="2400" b="1" u="sng" dirty="0">
                <a:solidFill>
                  <a:srgbClr val="FFFF00"/>
                </a:solidFill>
              </a:rPr>
              <a:t>Samurai,</a:t>
            </a:r>
            <a:r>
              <a:rPr lang="en-US" sz="2400" dirty="0"/>
              <a:t> “those who serve”</a:t>
            </a:r>
          </a:p>
          <a:p>
            <a:endParaRPr lang="en-US" sz="2400" dirty="0"/>
          </a:p>
          <a:p>
            <a:pPr>
              <a:buFont typeface="Arial" pitchFamily="34" charset="0"/>
              <a:buChar char="•"/>
            </a:pPr>
            <a:r>
              <a:rPr lang="en-US" sz="2400" dirty="0"/>
              <a:t>Armed &amp; Trained like knights in Europe</a:t>
            </a:r>
          </a:p>
          <a:p>
            <a:endParaRPr lang="en-US" sz="2400" dirty="0"/>
          </a:p>
          <a:p>
            <a:pPr>
              <a:buFont typeface="Arial" pitchFamily="34" charset="0"/>
              <a:buChar char="•"/>
            </a:pPr>
            <a:r>
              <a:rPr lang="en-US" sz="2400" dirty="0"/>
              <a:t>Code of Values (like chivalry) =</a:t>
            </a:r>
            <a:r>
              <a:rPr lang="en-US" sz="2400" b="1" dirty="0">
                <a:solidFill>
                  <a:srgbClr val="FFFF00"/>
                </a:solidFill>
              </a:rPr>
              <a:t> </a:t>
            </a:r>
            <a:r>
              <a:rPr lang="en-US" sz="2400" b="1" u="sng" dirty="0">
                <a:solidFill>
                  <a:srgbClr val="FFFF00"/>
                </a:solidFill>
              </a:rPr>
              <a:t>Bushido</a:t>
            </a:r>
          </a:p>
        </p:txBody>
      </p:sp>
      <p:pic>
        <p:nvPicPr>
          <p:cNvPr id="5122" name="Picture 2" descr="http://t0.gstatic.com/images?q=tbn:ANd9GcQSPlLVJy1sDqMz0KeG5rH_8jMF10-ufSAyxGtPw_B77Pej6d9BHs84tgzY"/>
          <p:cNvPicPr>
            <a:picLocks noChangeAspect="1" noChangeArrowheads="1"/>
          </p:cNvPicPr>
          <p:nvPr/>
        </p:nvPicPr>
        <p:blipFill>
          <a:blip r:embed="rId2" cstate="print"/>
          <a:srcRect/>
          <a:stretch>
            <a:fillRect/>
          </a:stretch>
        </p:blipFill>
        <p:spPr bwMode="auto">
          <a:xfrm>
            <a:off x="228600" y="990600"/>
            <a:ext cx="1828800" cy="2495551"/>
          </a:xfrm>
          <a:prstGeom prst="rect">
            <a:avLst/>
          </a:prstGeom>
          <a:noFill/>
        </p:spPr>
      </p:pic>
      <p:pic>
        <p:nvPicPr>
          <p:cNvPr id="5128" name="Picture 8" descr="http://images.wikia.com/dynastywarriors/images/4/42/Caocao-dw5.jpg"/>
          <p:cNvPicPr>
            <a:picLocks noChangeAspect="1" noChangeArrowheads="1"/>
          </p:cNvPicPr>
          <p:nvPr/>
        </p:nvPicPr>
        <p:blipFill>
          <a:blip r:embed="rId3" cstate="print"/>
          <a:srcRect/>
          <a:stretch>
            <a:fillRect/>
          </a:stretch>
        </p:blipFill>
        <p:spPr bwMode="auto">
          <a:xfrm>
            <a:off x="228600" y="3657600"/>
            <a:ext cx="3295650" cy="2791996"/>
          </a:xfrm>
          <a:prstGeom prst="rect">
            <a:avLst/>
          </a:prstGeom>
          <a:noFill/>
        </p:spPr>
      </p:pic>
      <p:pic>
        <p:nvPicPr>
          <p:cNvPr id="8" name="Picture 6" descr="http://muhenko.files.wordpress.com/2012/05/ieyasu-tokugawa.jpg"/>
          <p:cNvPicPr>
            <a:picLocks noChangeAspect="1" noChangeArrowheads="1"/>
          </p:cNvPicPr>
          <p:nvPr/>
        </p:nvPicPr>
        <p:blipFill>
          <a:blip r:embed="rId4" cstate="print"/>
          <a:srcRect/>
          <a:stretch>
            <a:fillRect/>
          </a:stretch>
        </p:blipFill>
        <p:spPr bwMode="auto">
          <a:xfrm>
            <a:off x="2590800" y="1295400"/>
            <a:ext cx="2314575" cy="3139028"/>
          </a:xfrm>
          <a:prstGeom prst="rect">
            <a:avLst/>
          </a:prstGeom>
          <a:noFill/>
        </p:spPr>
      </p:pic>
      <p:pic>
        <p:nvPicPr>
          <p:cNvPr id="5130" name="Picture 10" descr="http://www.fighting-mma.com/images/pride_bushido.jpg"/>
          <p:cNvPicPr>
            <a:picLocks noChangeAspect="1" noChangeArrowheads="1"/>
          </p:cNvPicPr>
          <p:nvPr/>
        </p:nvPicPr>
        <p:blipFill>
          <a:blip r:embed="rId5" cstate="print"/>
          <a:srcRect/>
          <a:stretch>
            <a:fillRect/>
          </a:stretch>
        </p:blipFill>
        <p:spPr bwMode="auto">
          <a:xfrm>
            <a:off x="2743200" y="4724400"/>
            <a:ext cx="2019300" cy="112023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
      <a:dk1>
        <a:srgbClr val="FF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11308</TotalTime>
  <Words>906</Words>
  <Application>Microsoft Office PowerPoint</Application>
  <PresentationFormat>On-screen Show (4:3)</PresentationFormat>
  <Paragraphs>184</Paragraphs>
  <Slides>17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Constantia</vt:lpstr>
      <vt:lpstr>Wingdings 2</vt:lpstr>
      <vt:lpstr>Flow</vt:lpstr>
      <vt:lpstr>PowerPoint Presentation</vt:lpstr>
      <vt:lpstr>PowerPoint Presentation</vt:lpstr>
      <vt:lpstr>PowerPoint Presentation</vt:lpstr>
      <vt:lpstr>PowerPoint Presentation</vt:lpstr>
      <vt:lpstr>PowerPoint Presentation</vt:lpstr>
      <vt:lpstr>Chinese Influence on Japanese Identity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kharrington</dc:creator>
  <cp:lastModifiedBy>Kathleen D. Harrington</cp:lastModifiedBy>
  <cp:revision>119</cp:revision>
  <cp:lastPrinted>2018-09-20T13:47:34Z</cp:lastPrinted>
  <dcterms:created xsi:type="dcterms:W3CDTF">2012-11-28T13:01:10Z</dcterms:created>
  <dcterms:modified xsi:type="dcterms:W3CDTF">2019-09-04T20:53:36Z</dcterms:modified>
</cp:coreProperties>
</file>